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8" r:id="rId5"/>
  </p:sldMasterIdLst>
  <p:notesMasterIdLst>
    <p:notesMasterId r:id="rId14"/>
  </p:notesMasterIdLst>
  <p:handoutMasterIdLst>
    <p:handoutMasterId r:id="rId15"/>
  </p:handoutMasterIdLst>
  <p:sldIdLst>
    <p:sldId id="381" r:id="rId6"/>
    <p:sldId id="386" r:id="rId7"/>
    <p:sldId id="389" r:id="rId8"/>
    <p:sldId id="390" r:id="rId9"/>
    <p:sldId id="372" r:id="rId10"/>
    <p:sldId id="380" r:id="rId11"/>
    <p:sldId id="392" r:id="rId12"/>
    <p:sldId id="382" r:id="rId13"/>
  </p:sldIdLst>
  <p:sldSz cx="12192000" cy="6858000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19" userDrawn="1">
          <p15:clr>
            <a:srgbClr val="A4A3A4"/>
          </p15:clr>
        </p15:guide>
        <p15:guide id="2" pos="3104" userDrawn="1">
          <p15:clr>
            <a:srgbClr val="A4A3A4"/>
          </p15:clr>
        </p15:guide>
        <p15:guide id="3" orient="horz" pos="2122" userDrawn="1">
          <p15:clr>
            <a:srgbClr val="A4A3A4"/>
          </p15:clr>
        </p15:guide>
        <p15:guide id="4" pos="3108" userDrawn="1">
          <p15:clr>
            <a:srgbClr val="A4A3A4"/>
          </p15:clr>
        </p15:guide>
        <p15:guide id="5" orient="horz" pos="2141">
          <p15:clr>
            <a:srgbClr val="A4A3A4"/>
          </p15:clr>
        </p15:guide>
        <p15:guide id="6" orient="horz" pos="2145">
          <p15:clr>
            <a:srgbClr val="A4A3A4"/>
          </p15:clr>
        </p15:guide>
        <p15:guide id="7" pos="3127">
          <p15:clr>
            <a:srgbClr val="A4A3A4"/>
          </p15:clr>
        </p15:guide>
        <p15:guide id="8" pos="313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исимов Антон Дмитриевич" initials="ААД" lastIdx="1" clrIdx="0">
    <p:extLst/>
  </p:cmAuthor>
  <p:cmAuthor id="2" name="Барабанщикова Марина Николаевна" initials="БМН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74061" autoAdjust="0"/>
  </p:normalViewPr>
  <p:slideViewPr>
    <p:cSldViewPr snapToGrid="0">
      <p:cViewPr varScale="1">
        <p:scale>
          <a:sx n="113" d="100"/>
          <a:sy n="113" d="100"/>
        </p:scale>
        <p:origin x="-7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444" y="-114"/>
      </p:cViewPr>
      <p:guideLst>
        <p:guide orient="horz" pos="2119"/>
        <p:guide orient="horz" pos="2122"/>
        <p:guide orient="horz" pos="2141"/>
        <p:guide orient="horz" pos="2145"/>
        <p:guide pos="3104"/>
        <p:guide pos="3108"/>
        <p:guide pos="3127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130" cy="34074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8889" y="0"/>
            <a:ext cx="4308130" cy="34074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675B65D2-8BE3-434F-8FB8-16287FE3E8D2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5372"/>
            <a:ext cx="4308130" cy="34074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8889" y="6465372"/>
            <a:ext cx="4308130" cy="34074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454DFD68-9D2D-4544-B46D-988DAB284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36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4307046" cy="341542"/>
          </a:xfrm>
          <a:prstGeom prst="rect">
            <a:avLst/>
          </a:prstGeom>
        </p:spPr>
        <p:txBody>
          <a:bodyPr vert="horz" lIns="91536" tIns="45768" rIns="91536" bIns="4576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997" y="2"/>
            <a:ext cx="4307046" cy="341542"/>
          </a:xfrm>
          <a:prstGeom prst="rect">
            <a:avLst/>
          </a:prstGeom>
        </p:spPr>
        <p:txBody>
          <a:bodyPr vert="horz" lIns="91536" tIns="45768" rIns="91536" bIns="45768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6" tIns="45768" rIns="91536" bIns="457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5" y="3275969"/>
            <a:ext cx="7951470" cy="2680335"/>
          </a:xfrm>
          <a:prstGeom prst="rect">
            <a:avLst/>
          </a:prstGeom>
        </p:spPr>
        <p:txBody>
          <a:bodyPr vert="horz" lIns="91536" tIns="45768" rIns="91536" bIns="4576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65661"/>
            <a:ext cx="4307046" cy="341541"/>
          </a:xfrm>
          <a:prstGeom prst="rect">
            <a:avLst/>
          </a:prstGeom>
        </p:spPr>
        <p:txBody>
          <a:bodyPr vert="horz" lIns="91536" tIns="45768" rIns="91536" bIns="4576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997" y="6465661"/>
            <a:ext cx="4307046" cy="341541"/>
          </a:xfrm>
          <a:prstGeom prst="rect">
            <a:avLst/>
          </a:prstGeom>
        </p:spPr>
        <p:txBody>
          <a:bodyPr vert="horz" lIns="91536" tIns="45768" rIns="91536" bIns="45768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1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1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1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7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201</a:t>
            </a:r>
            <a:r>
              <a:rPr lang="ru-RU" dirty="0" smtClean="0"/>
              <a:t>9 </a:t>
            </a:r>
            <a:r>
              <a:rPr lang="ru-RU" dirty="0"/>
              <a:t>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=""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=""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201</a:t>
            </a:r>
            <a:r>
              <a:rPr lang="ru-RU" dirty="0" smtClean="0"/>
              <a:t>9 </a:t>
            </a:r>
            <a:r>
              <a:rPr lang="ru-RU" dirty="0"/>
              <a:t>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68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=""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=""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0A5C40E-F195-4350-B935-ADE7C8F72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4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201</a:t>
            </a:r>
            <a:r>
              <a:rPr lang="ru-RU" dirty="0" smtClean="0"/>
              <a:t>9 </a:t>
            </a:r>
            <a:r>
              <a:rPr lang="ru-RU" dirty="0"/>
              <a:t>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80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4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252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547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93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96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76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60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04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D0F-625E-45DD-A1EE-938655A4C1BB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7653-18E2-44BF-8EF6-9894A2707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3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201</a:t>
            </a:r>
            <a:r>
              <a:rPr lang="ru-RU" dirty="0" smtClean="0"/>
              <a:t>9 </a:t>
            </a:r>
            <a:r>
              <a:rPr lang="ru-RU" dirty="0"/>
              <a:t>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201</a:t>
            </a:r>
            <a:r>
              <a:rPr lang="ru-RU" dirty="0" smtClean="0"/>
              <a:t>9</a:t>
            </a:r>
            <a:r>
              <a:rPr lang="en-US" dirty="0" smtClean="0"/>
              <a:t>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201</a:t>
            </a:r>
            <a:r>
              <a:rPr lang="ru-RU" dirty="0" smtClean="0"/>
              <a:t>9</a:t>
            </a:r>
            <a:r>
              <a:rPr lang="en-US" dirty="0" smtClean="0"/>
              <a:t>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201</a:t>
            </a:r>
            <a:r>
              <a:rPr lang="ru-RU" dirty="0" smtClean="0"/>
              <a:t>9</a:t>
            </a:r>
            <a:r>
              <a:rPr lang="en-US" dirty="0" smtClean="0"/>
              <a:t>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=""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=""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=""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=""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=""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7" r:id="rId2"/>
    <p:sldLayoutId id="2147483660" r:id="rId3"/>
    <p:sldLayoutId id="2147483670" r:id="rId4"/>
    <p:sldLayoutId id="2147483661" r:id="rId5"/>
    <p:sldLayoutId id="2147483671" r:id="rId6"/>
    <p:sldLayoutId id="2147483672" r:id="rId7"/>
    <p:sldLayoutId id="2147483658" r:id="rId8"/>
    <p:sldLayoutId id="2147483657" r:id="rId9"/>
    <p:sldLayoutId id="2147483650" r:id="rId10"/>
    <p:sldLayoutId id="2147483651" r:id="rId11"/>
    <p:sldLayoutId id="2147483652" r:id="rId12"/>
    <p:sldLayoutId id="2147483669" r:id="rId13"/>
    <p:sldLayoutId id="2147483653" r:id="rId14"/>
    <p:sldLayoutId id="2147483654" r:id="rId15"/>
    <p:sldLayoutId id="2147483655" r:id="rId16"/>
    <p:sldLayoutId id="2147483656" r:id="rId17"/>
    <p:sldLayoutId id="2147483668" r:id="rId18"/>
    <p:sldLayoutId id="2147483662" r:id="rId19"/>
    <p:sldLayoutId id="2147483673" r:id="rId20"/>
    <p:sldLayoutId id="2147483674" r:id="rId21"/>
    <p:sldLayoutId id="2147483663" r:id="rId22"/>
    <p:sldLayoutId id="2147483675" r:id="rId23"/>
    <p:sldLayoutId id="2147483676" r:id="rId24"/>
    <p:sldLayoutId id="2147483666" r:id="rId25"/>
    <p:sldLayoutId id="2147483667" r:id="rId26"/>
    <p:sldLayoutId id="2147483664" r:id="rId27"/>
    <p:sldLayoutId id="2147483665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3D0F-625E-45DD-A1EE-938655A4C1BB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7653-18E2-44BF-8EF6-9894A2707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9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pr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63727" y="5229225"/>
            <a:ext cx="4036798" cy="828674"/>
          </a:xfrm>
        </p:spPr>
        <p:txBody>
          <a:bodyPr anchor="t"/>
          <a:lstStyle/>
          <a:p>
            <a:r>
              <a:rPr lang="ru-RU" sz="1400" dirty="0" smtClean="0"/>
              <a:t>Шагиев Зуфар Ильдарович   Отделение-НБ Республика Татарстан</a:t>
            </a:r>
            <a:endParaRPr lang="ru-RU" sz="1400" dirty="0"/>
          </a:p>
          <a:p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87EFEC-CF0F-4A0E-B8A1-591C82D79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0690" y="6215091"/>
            <a:ext cx="2709860" cy="276197"/>
          </a:xfrm>
        </p:spPr>
        <p:txBody>
          <a:bodyPr/>
          <a:lstStyle/>
          <a:p>
            <a:pPr algn="ctr"/>
            <a:r>
              <a:rPr lang="ru-RU" dirty="0" smtClean="0"/>
              <a:t>4 сентября 201</a:t>
            </a:r>
            <a:r>
              <a:rPr lang="en-US" dirty="0" smtClean="0"/>
              <a:t>9</a:t>
            </a:r>
            <a:r>
              <a:rPr lang="ru-RU" dirty="0" smtClean="0"/>
              <a:t> года</a:t>
            </a:r>
            <a:endParaRPr lang="ru-RU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158967" y="3661719"/>
            <a:ext cx="5714611" cy="824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cap="all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КОРПОРАТИВНЫЕ ОБЛИГАЦИИ, </a:t>
            </a:r>
          </a:p>
          <a:p>
            <a:r>
              <a:rPr lang="ru-RU" sz="1800" b="1" dirty="0" smtClean="0"/>
              <a:t>МЕХАНИЗМ ОБЛИГАЦИОННОГО ЗАЙМА</a:t>
            </a:r>
            <a:endParaRPr lang="ru-RU" b="1" dirty="0"/>
          </a:p>
        </p:txBody>
      </p:sp>
      <p:pic>
        <p:nvPicPr>
          <p:cNvPr id="6" name="Picture 2" descr="C:\Users\Aleskarovrv\Desktop\s1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r="8362" b="4618"/>
          <a:stretch/>
        </p:blipFill>
        <p:spPr bwMode="auto">
          <a:xfrm>
            <a:off x="5943601" y="0"/>
            <a:ext cx="6248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887587"/>
            <a:ext cx="11325225" cy="455076"/>
          </a:xfrm>
        </p:spPr>
        <p:txBody>
          <a:bodyPr/>
          <a:lstStyle/>
          <a:p>
            <a:r>
              <a:rPr lang="ru-RU" b="1" dirty="0"/>
              <a:t>Корпоративные облигации и </a:t>
            </a:r>
            <a:r>
              <a:rPr lang="ru-RU" b="1" dirty="0" smtClean="0"/>
              <a:t>их основные </a:t>
            </a:r>
            <a:r>
              <a:rPr lang="ru-RU" b="1" dirty="0"/>
              <a:t>свойства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/>
          </a:p>
        </p:txBody>
      </p:sp>
      <p:sp>
        <p:nvSpPr>
          <p:cNvPr id="19" name="Oval 58"/>
          <p:cNvSpPr/>
          <p:nvPr/>
        </p:nvSpPr>
        <p:spPr>
          <a:xfrm>
            <a:off x="430727" y="5118889"/>
            <a:ext cx="965063" cy="93743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3" name="Oval 62"/>
          <p:cNvSpPr/>
          <p:nvPr/>
        </p:nvSpPr>
        <p:spPr>
          <a:xfrm>
            <a:off x="5787752" y="5113124"/>
            <a:ext cx="965063" cy="93743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700" dirty="0">
              <a:solidFill>
                <a:schemeClr val="accent4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5" name="Rectangle 76"/>
          <p:cNvSpPr/>
          <p:nvPr/>
        </p:nvSpPr>
        <p:spPr>
          <a:xfrm>
            <a:off x="1433728" y="1757799"/>
            <a:ext cx="10034372" cy="96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100" dirty="0"/>
              <a:t>Корпоративные облигации – это долговые ценные бумаги, выпускаемые юридическими лицами для привлечения в свой бизнес дополнительных денежных средств.</a:t>
            </a:r>
            <a:endParaRPr lang="en-US" sz="2100" b="1" dirty="0"/>
          </a:p>
        </p:txBody>
      </p:sp>
      <p:sp>
        <p:nvSpPr>
          <p:cNvPr id="43" name="Rectangle 76"/>
          <p:cNvSpPr/>
          <p:nvPr/>
        </p:nvSpPr>
        <p:spPr>
          <a:xfrm>
            <a:off x="1546473" y="5294245"/>
            <a:ext cx="387325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Держатели облигаций имеют право на получение купонного дохода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Rectangle 76"/>
          <p:cNvSpPr/>
          <p:nvPr/>
        </p:nvSpPr>
        <p:spPr>
          <a:xfrm>
            <a:off x="6970171" y="5251061"/>
            <a:ext cx="52313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Облигация подтверждает наличие долга, который можно покупать, продавать, закладывать</a:t>
            </a:r>
          </a:p>
        </p:txBody>
      </p:sp>
      <p:sp>
        <p:nvSpPr>
          <p:cNvPr id="27" name="Oval 58"/>
          <p:cNvSpPr/>
          <p:nvPr/>
        </p:nvSpPr>
        <p:spPr>
          <a:xfrm>
            <a:off x="430727" y="3781403"/>
            <a:ext cx="965063" cy="93743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0" name="Oval 62"/>
          <p:cNvSpPr/>
          <p:nvPr/>
        </p:nvSpPr>
        <p:spPr>
          <a:xfrm>
            <a:off x="5787752" y="3789216"/>
            <a:ext cx="965063" cy="9374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700" dirty="0">
              <a:solidFill>
                <a:schemeClr val="accent3"/>
              </a:solidFill>
              <a:latin typeface="FontAwesome" pitchFamily="2" charset="0"/>
            </a:endParaRPr>
          </a:p>
        </p:txBody>
      </p:sp>
      <p:sp>
        <p:nvSpPr>
          <p:cNvPr id="31" name="Rectangle 76"/>
          <p:cNvSpPr/>
          <p:nvPr/>
        </p:nvSpPr>
        <p:spPr>
          <a:xfrm>
            <a:off x="4412810" y="3253423"/>
            <a:ext cx="33663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200" dirty="0" smtClean="0"/>
              <a:t>Свойства облигаций</a:t>
            </a:r>
            <a:endParaRPr lang="en-US" sz="2200" b="1" dirty="0"/>
          </a:p>
        </p:txBody>
      </p:sp>
      <p:sp>
        <p:nvSpPr>
          <p:cNvPr id="33" name="Rectangle 76"/>
          <p:cNvSpPr/>
          <p:nvPr/>
        </p:nvSpPr>
        <p:spPr>
          <a:xfrm>
            <a:off x="1546473" y="3826491"/>
            <a:ext cx="387325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Конечный срок обращения, по истечении которого облигация погашается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4" name="Group 78"/>
          <p:cNvGrpSpPr/>
          <p:nvPr/>
        </p:nvGrpSpPr>
        <p:grpSpPr>
          <a:xfrm>
            <a:off x="6015449" y="3876759"/>
            <a:ext cx="499942" cy="688192"/>
            <a:chOff x="3291055" y="1604118"/>
            <a:chExt cx="552452" cy="760475"/>
          </a:xfrm>
          <a:solidFill>
            <a:schemeClr val="bg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3291055" y="1604118"/>
              <a:ext cx="552452" cy="760475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3"/>
                </a:cxn>
                <a:cxn ang="0">
                  <a:pos x="43" y="13"/>
                </a:cxn>
                <a:cxn ang="0">
                  <a:pos x="44" y="9"/>
                </a:cxn>
                <a:cxn ang="0">
                  <a:pos x="36" y="0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2" y="13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5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5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1" y="9"/>
                </a:cxn>
                <a:cxn ang="0">
                  <a:pos x="36" y="3"/>
                </a:cxn>
                <a:cxn ang="0">
                  <a:pos x="41" y="9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31" y="9"/>
                </a:cxn>
                <a:cxn ang="0">
                  <a:pos x="66" y="91"/>
                </a:cxn>
                <a:cxn ang="0">
                  <a:pos x="61" y="95"/>
                </a:cxn>
                <a:cxn ang="0">
                  <a:pos x="11" y="95"/>
                </a:cxn>
                <a:cxn ang="0">
                  <a:pos x="7" y="91"/>
                </a:cxn>
                <a:cxn ang="0">
                  <a:pos x="7" y="31"/>
                </a:cxn>
                <a:cxn ang="0">
                  <a:pos x="11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1" y="26"/>
                </a:cxn>
                <a:cxn ang="0">
                  <a:pos x="66" y="31"/>
                </a:cxn>
                <a:cxn ang="0">
                  <a:pos x="66" y="91"/>
                </a:cxn>
                <a:cxn ang="0">
                  <a:pos x="66" y="91"/>
                </a:cxn>
                <a:cxn ang="0">
                  <a:pos x="66" y="91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5"/>
                    <a:pt x="53" y="13"/>
                    <a:pt x="51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1"/>
                    <a:pt x="44" y="10"/>
                    <a:pt x="44" y="9"/>
                  </a:cubicBezTo>
                  <a:cubicBezTo>
                    <a:pt x="44" y="4"/>
                    <a:pt x="40" y="0"/>
                    <a:pt x="36" y="0"/>
                  </a:cubicBezTo>
                  <a:cubicBezTo>
                    <a:pt x="31" y="0"/>
                    <a:pt x="27" y="4"/>
                    <a:pt x="27" y="9"/>
                  </a:cubicBezTo>
                  <a:cubicBezTo>
                    <a:pt x="27" y="10"/>
                    <a:pt x="27" y="11"/>
                    <a:pt x="28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7" y="15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3"/>
                    <a:pt x="0" y="2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3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1" y="9"/>
                  </a:moveTo>
                  <a:cubicBezTo>
                    <a:pt x="31" y="6"/>
                    <a:pt x="33" y="3"/>
                    <a:pt x="36" y="3"/>
                  </a:cubicBezTo>
                  <a:cubicBezTo>
                    <a:pt x="38" y="3"/>
                    <a:pt x="41" y="6"/>
                    <a:pt x="41" y="9"/>
                  </a:cubicBezTo>
                  <a:cubicBezTo>
                    <a:pt x="41" y="10"/>
                    <a:pt x="40" y="12"/>
                    <a:pt x="39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2"/>
                    <a:pt x="31" y="10"/>
                    <a:pt x="31" y="9"/>
                  </a:cubicBezTo>
                  <a:close/>
                  <a:moveTo>
                    <a:pt x="66" y="91"/>
                  </a:moveTo>
                  <a:cubicBezTo>
                    <a:pt x="66" y="94"/>
                    <a:pt x="64" y="95"/>
                    <a:pt x="61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7" y="94"/>
                    <a:pt x="7" y="9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9" y="26"/>
                    <a:pt x="11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4" y="26"/>
                    <a:pt x="66" y="28"/>
                    <a:pt x="66" y="31"/>
                  </a:cubicBezTo>
                  <a:lnTo>
                    <a:pt x="66" y="91"/>
                  </a:lnTo>
                  <a:close/>
                  <a:moveTo>
                    <a:pt x="66" y="91"/>
                  </a:moveTo>
                  <a:cubicBezTo>
                    <a:pt x="66" y="91"/>
                    <a:pt x="66" y="91"/>
                    <a:pt x="66" y="9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3396771" y="1872387"/>
              <a:ext cx="90939" cy="8980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3518402" y="1895122"/>
              <a:ext cx="211432" cy="443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24" y="6"/>
                </a:cxn>
                <a:cxn ang="0">
                  <a:pos x="28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6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8" y="5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"/>
            <p:cNvSpPr>
              <a:spLocks noEditPoints="1"/>
            </p:cNvSpPr>
            <p:nvPr/>
          </p:nvSpPr>
          <p:spPr bwMode="auto">
            <a:xfrm>
              <a:off x="3396771" y="1999701"/>
              <a:ext cx="90939" cy="8980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10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3518402" y="2021299"/>
              <a:ext cx="211432" cy="5229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7"/>
                </a:cxn>
                <a:cxn ang="0">
                  <a:pos x="24" y="7"/>
                </a:cxn>
                <a:cxn ang="0">
                  <a:pos x="28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7"/>
                    <a:pt x="28" y="5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10"/>
            <p:cNvSpPr>
              <a:spLocks noEditPoints="1"/>
            </p:cNvSpPr>
            <p:nvPr/>
          </p:nvSpPr>
          <p:spPr bwMode="auto">
            <a:xfrm>
              <a:off x="3396771" y="2133836"/>
              <a:ext cx="90939" cy="96622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0"/>
                    <a:pt x="9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7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1"/>
            <p:cNvSpPr>
              <a:spLocks noEditPoints="1"/>
            </p:cNvSpPr>
            <p:nvPr/>
          </p:nvSpPr>
          <p:spPr bwMode="auto">
            <a:xfrm>
              <a:off x="3518402" y="2156571"/>
              <a:ext cx="211432" cy="5229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24" y="7"/>
                </a:cxn>
                <a:cxn ang="0">
                  <a:pos x="28" y="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7"/>
                    <a:pt x="28" y="5"/>
                    <a:pt x="28" y="4"/>
                  </a:cubicBezTo>
                  <a:cubicBezTo>
                    <a:pt x="28" y="2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6" name="Rectangle 76"/>
          <p:cNvSpPr/>
          <p:nvPr/>
        </p:nvSpPr>
        <p:spPr>
          <a:xfrm>
            <a:off x="6960647" y="3822378"/>
            <a:ext cx="478609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solidFill>
                  <a:schemeClr val="accent3"/>
                </a:solidFill>
              </a:rPr>
              <a:t>Владельцы </a:t>
            </a:r>
            <a:r>
              <a:rPr lang="ru-RU" sz="1600" b="1" dirty="0" smtClean="0">
                <a:solidFill>
                  <a:schemeClr val="accent3"/>
                </a:solidFill>
              </a:rPr>
              <a:t>имеют первоочередное право на удовлетворение требований </a:t>
            </a:r>
            <a:r>
              <a:rPr lang="ru-RU" sz="1600" b="1" dirty="0">
                <a:solidFill>
                  <a:schemeClr val="accent3"/>
                </a:solidFill>
              </a:rPr>
              <a:t>по сравнению с акционерами при ликвидации предприятия </a:t>
            </a:r>
          </a:p>
        </p:txBody>
      </p:sp>
      <p:cxnSp>
        <p:nvCxnSpPr>
          <p:cNvPr id="57" name="Straight Connector 67"/>
          <p:cNvCxnSpPr/>
          <p:nvPr/>
        </p:nvCxnSpPr>
        <p:spPr>
          <a:xfrm rot="5400000" flipV="1">
            <a:off x="6096000" y="-2365019"/>
            <a:ext cx="0" cy="10800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58"/>
          <p:cNvSpPr/>
          <p:nvPr/>
        </p:nvSpPr>
        <p:spPr>
          <a:xfrm>
            <a:off x="581410" y="1721211"/>
            <a:ext cx="965063" cy="9374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60" name="Freeform 124"/>
          <p:cNvSpPr>
            <a:spLocks noEditPoints="1"/>
          </p:cNvSpPr>
          <p:nvPr/>
        </p:nvSpPr>
        <p:spPr bwMode="auto">
          <a:xfrm>
            <a:off x="759376" y="1961401"/>
            <a:ext cx="606095" cy="415864"/>
          </a:xfrm>
          <a:custGeom>
            <a:avLst/>
            <a:gdLst/>
            <a:ahLst/>
            <a:cxnLst>
              <a:cxn ang="0">
                <a:pos x="68" y="43"/>
              </a:cxn>
              <a:cxn ang="0">
                <a:pos x="66" y="46"/>
              </a:cxn>
              <a:cxn ang="0">
                <a:pos x="2" y="46"/>
              </a:cxn>
              <a:cxn ang="0">
                <a:pos x="0" y="43"/>
              </a:cxn>
              <a:cxn ang="0">
                <a:pos x="0" y="2"/>
              </a:cxn>
              <a:cxn ang="0">
                <a:pos x="2" y="0"/>
              </a:cxn>
              <a:cxn ang="0">
                <a:pos x="66" y="0"/>
              </a:cxn>
              <a:cxn ang="0">
                <a:pos x="68" y="2"/>
              </a:cxn>
              <a:cxn ang="0">
                <a:pos x="68" y="43"/>
              </a:cxn>
              <a:cxn ang="0">
                <a:pos x="64" y="14"/>
              </a:cxn>
              <a:cxn ang="0">
                <a:pos x="55" y="4"/>
              </a:cxn>
              <a:cxn ang="0">
                <a:pos x="13" y="4"/>
              </a:cxn>
              <a:cxn ang="0">
                <a:pos x="4" y="14"/>
              </a:cxn>
              <a:cxn ang="0">
                <a:pos x="4" y="32"/>
              </a:cxn>
              <a:cxn ang="0">
                <a:pos x="13" y="41"/>
              </a:cxn>
              <a:cxn ang="0">
                <a:pos x="55" y="41"/>
              </a:cxn>
              <a:cxn ang="0">
                <a:pos x="64" y="32"/>
              </a:cxn>
              <a:cxn ang="0">
                <a:pos x="64" y="14"/>
              </a:cxn>
              <a:cxn ang="0">
                <a:pos x="34" y="38"/>
              </a:cxn>
              <a:cxn ang="0">
                <a:pos x="23" y="23"/>
              </a:cxn>
              <a:cxn ang="0">
                <a:pos x="34" y="8"/>
              </a:cxn>
              <a:cxn ang="0">
                <a:pos x="45" y="23"/>
              </a:cxn>
              <a:cxn ang="0">
                <a:pos x="34" y="38"/>
              </a:cxn>
              <a:cxn ang="0">
                <a:pos x="41" y="32"/>
              </a:cxn>
              <a:cxn ang="0">
                <a:pos x="41" y="28"/>
              </a:cxn>
              <a:cxn ang="0">
                <a:pos x="36" y="28"/>
              </a:cxn>
              <a:cxn ang="0">
                <a:pos x="36" y="12"/>
              </a:cxn>
              <a:cxn ang="0">
                <a:pos x="32" y="12"/>
              </a:cxn>
              <a:cxn ang="0">
                <a:pos x="27" y="17"/>
              </a:cxn>
              <a:cxn ang="0">
                <a:pos x="30" y="20"/>
              </a:cxn>
              <a:cxn ang="0">
                <a:pos x="32" y="18"/>
              </a:cxn>
              <a:cxn ang="0">
                <a:pos x="32" y="18"/>
              </a:cxn>
              <a:cxn ang="0">
                <a:pos x="32" y="28"/>
              </a:cxn>
              <a:cxn ang="0">
                <a:pos x="27" y="28"/>
              </a:cxn>
              <a:cxn ang="0">
                <a:pos x="27" y="32"/>
              </a:cxn>
              <a:cxn ang="0">
                <a:pos x="41" y="32"/>
              </a:cxn>
            </a:cxnLst>
            <a:rect l="0" t="0" r="r" b="b"/>
            <a:pathLst>
              <a:path w="68" h="46">
                <a:moveTo>
                  <a:pt x="68" y="43"/>
                </a:moveTo>
                <a:cubicBezTo>
                  <a:pt x="68" y="45"/>
                  <a:pt x="67" y="46"/>
                  <a:pt x="66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1"/>
                  <a:pt x="68" y="2"/>
                </a:cubicBezTo>
                <a:lnTo>
                  <a:pt x="68" y="43"/>
                </a:lnTo>
                <a:close/>
                <a:moveTo>
                  <a:pt x="64" y="14"/>
                </a:moveTo>
                <a:cubicBezTo>
                  <a:pt x="59" y="14"/>
                  <a:pt x="55" y="10"/>
                  <a:pt x="55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0"/>
                  <a:pt x="9" y="14"/>
                  <a:pt x="4" y="14"/>
                </a:cubicBezTo>
                <a:cubicBezTo>
                  <a:pt x="4" y="32"/>
                  <a:pt x="4" y="32"/>
                  <a:pt x="4" y="32"/>
                </a:cubicBezTo>
                <a:cubicBezTo>
                  <a:pt x="9" y="32"/>
                  <a:pt x="13" y="36"/>
                  <a:pt x="13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6"/>
                  <a:pt x="59" y="32"/>
                  <a:pt x="64" y="32"/>
                </a:cubicBezTo>
                <a:lnTo>
                  <a:pt x="64" y="14"/>
                </a:lnTo>
                <a:close/>
                <a:moveTo>
                  <a:pt x="34" y="38"/>
                </a:moveTo>
                <a:cubicBezTo>
                  <a:pt x="27" y="38"/>
                  <a:pt x="23" y="29"/>
                  <a:pt x="23" y="23"/>
                </a:cubicBezTo>
                <a:cubicBezTo>
                  <a:pt x="23" y="16"/>
                  <a:pt x="27" y="8"/>
                  <a:pt x="34" y="8"/>
                </a:cubicBezTo>
                <a:cubicBezTo>
                  <a:pt x="42" y="8"/>
                  <a:pt x="45" y="16"/>
                  <a:pt x="45" y="23"/>
                </a:cubicBezTo>
                <a:cubicBezTo>
                  <a:pt x="45" y="29"/>
                  <a:pt x="42" y="38"/>
                  <a:pt x="34" y="38"/>
                </a:cubicBezTo>
                <a:close/>
                <a:moveTo>
                  <a:pt x="41" y="32"/>
                </a:moveTo>
                <a:cubicBezTo>
                  <a:pt x="41" y="28"/>
                  <a:pt x="41" y="28"/>
                  <a:pt x="41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2"/>
                  <a:pt x="36" y="12"/>
                  <a:pt x="36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27" y="17"/>
                  <a:pt x="27" y="17"/>
                  <a:pt x="27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1" y="19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28"/>
                  <a:pt x="32" y="28"/>
                  <a:pt x="32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32"/>
                  <a:pt x="27" y="32"/>
                  <a:pt x="27" y="32"/>
                </a:cubicBezTo>
                <a:lnTo>
                  <a:pt x="41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Freeform 52"/>
          <p:cNvSpPr>
            <a:spLocks noEditPoints="1"/>
          </p:cNvSpPr>
          <p:nvPr/>
        </p:nvSpPr>
        <p:spPr bwMode="auto">
          <a:xfrm>
            <a:off x="585147" y="3943578"/>
            <a:ext cx="667768" cy="61275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66"/>
          <p:cNvSpPr>
            <a:spLocks noEditPoints="1"/>
          </p:cNvSpPr>
          <p:nvPr/>
        </p:nvSpPr>
        <p:spPr bwMode="auto">
          <a:xfrm>
            <a:off x="629324" y="5296806"/>
            <a:ext cx="556915" cy="598575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Freeform 120"/>
          <p:cNvSpPr>
            <a:spLocks noEditPoints="1"/>
          </p:cNvSpPr>
          <p:nvPr/>
        </p:nvSpPr>
        <p:spPr bwMode="auto">
          <a:xfrm>
            <a:off x="5950527" y="5293480"/>
            <a:ext cx="639511" cy="474963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58"/>
          <p:cNvSpPr/>
          <p:nvPr/>
        </p:nvSpPr>
        <p:spPr>
          <a:xfrm>
            <a:off x="4102112" y="2026672"/>
            <a:ext cx="755512" cy="7355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8" name="Oval 58"/>
          <p:cNvSpPr/>
          <p:nvPr/>
        </p:nvSpPr>
        <p:spPr>
          <a:xfrm>
            <a:off x="8240924" y="1986731"/>
            <a:ext cx="755512" cy="73557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887587"/>
            <a:ext cx="11325225" cy="455076"/>
          </a:xfrm>
        </p:spPr>
        <p:txBody>
          <a:bodyPr/>
          <a:lstStyle/>
          <a:p>
            <a:r>
              <a:rPr lang="ru-RU" b="1" dirty="0"/>
              <a:t>Преимущества корпоративных облигаций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/>
          </a:p>
        </p:txBody>
      </p:sp>
      <p:sp>
        <p:nvSpPr>
          <p:cNvPr id="43" name="Rectangle 76"/>
          <p:cNvSpPr/>
          <p:nvPr/>
        </p:nvSpPr>
        <p:spPr>
          <a:xfrm>
            <a:off x="9185219" y="2062550"/>
            <a:ext cx="334015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Облигации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можно выпустить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            на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более длительный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срок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Oval 58"/>
          <p:cNvSpPr/>
          <p:nvPr/>
        </p:nvSpPr>
        <p:spPr>
          <a:xfrm>
            <a:off x="173249" y="2026672"/>
            <a:ext cx="755512" cy="73557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1" name="Rectangle 76"/>
          <p:cNvSpPr/>
          <p:nvPr/>
        </p:nvSpPr>
        <p:spPr>
          <a:xfrm>
            <a:off x="504597" y="1460204"/>
            <a:ext cx="56360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200" dirty="0"/>
              <a:t>Для эмитентов </a:t>
            </a:r>
            <a:r>
              <a:rPr lang="ru-RU" sz="2200" dirty="0" smtClean="0"/>
              <a:t>(</a:t>
            </a:r>
            <a:r>
              <a:rPr lang="ru-RU" sz="2200" dirty="0"/>
              <a:t>по сравнению с кредитом)</a:t>
            </a:r>
            <a:endParaRPr lang="en-US" sz="2200" b="1" dirty="0"/>
          </a:p>
        </p:txBody>
      </p:sp>
      <p:sp>
        <p:nvSpPr>
          <p:cNvPr id="33" name="Rectangle 76"/>
          <p:cNvSpPr/>
          <p:nvPr/>
        </p:nvSpPr>
        <p:spPr>
          <a:xfrm>
            <a:off x="1060393" y="2100650"/>
            <a:ext cx="305440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Выпуск облигаций, как правило, не требует залога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Rectangle 76"/>
          <p:cNvSpPr/>
          <p:nvPr/>
        </p:nvSpPr>
        <p:spPr>
          <a:xfrm>
            <a:off x="4936686" y="2099428"/>
            <a:ext cx="30661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solidFill>
                  <a:schemeClr val="accent3"/>
                </a:solidFill>
              </a:rPr>
              <a:t>У эмитента есть возможность выбора параметров </a:t>
            </a:r>
            <a:r>
              <a:rPr lang="ru-RU" sz="1600" b="1" dirty="0" smtClean="0">
                <a:solidFill>
                  <a:schemeClr val="accent3"/>
                </a:solidFill>
              </a:rPr>
              <a:t>займа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36" name="Oval 58"/>
          <p:cNvSpPr/>
          <p:nvPr/>
        </p:nvSpPr>
        <p:spPr>
          <a:xfrm>
            <a:off x="4126234" y="2970456"/>
            <a:ext cx="755512" cy="73557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45" name="Freeform 52"/>
          <p:cNvSpPr>
            <a:spLocks noEditPoints="1"/>
          </p:cNvSpPr>
          <p:nvPr/>
        </p:nvSpPr>
        <p:spPr bwMode="auto">
          <a:xfrm>
            <a:off x="8372939" y="2121061"/>
            <a:ext cx="490148" cy="46128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Rectangle 76"/>
          <p:cNvSpPr/>
          <p:nvPr/>
        </p:nvSpPr>
        <p:spPr>
          <a:xfrm>
            <a:off x="5013377" y="3074929"/>
            <a:ext cx="305440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Отсутствие зависимости от одного кредитора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Oval 58"/>
          <p:cNvSpPr/>
          <p:nvPr/>
        </p:nvSpPr>
        <p:spPr>
          <a:xfrm>
            <a:off x="126533" y="2966050"/>
            <a:ext cx="755512" cy="73557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48" name="Rectangle 76"/>
          <p:cNvSpPr/>
          <p:nvPr/>
        </p:nvSpPr>
        <p:spPr>
          <a:xfrm>
            <a:off x="1013676" y="2935051"/>
            <a:ext cx="305440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Отсутствие угрозы вмешательства инвесторов в текущую деятельность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9" name="Oval 58"/>
          <p:cNvSpPr/>
          <p:nvPr/>
        </p:nvSpPr>
        <p:spPr>
          <a:xfrm>
            <a:off x="8231399" y="3032219"/>
            <a:ext cx="755512" cy="7355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50" name="Rectangle 76"/>
          <p:cNvSpPr/>
          <p:nvPr/>
        </p:nvSpPr>
        <p:spPr>
          <a:xfrm>
            <a:off x="9185219" y="3111688"/>
            <a:ext cx="305440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solidFill>
                  <a:schemeClr val="accent3"/>
                </a:solidFill>
              </a:rPr>
              <a:t>Возможность рефинансирования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51" name="Oval 58"/>
          <p:cNvSpPr/>
          <p:nvPr/>
        </p:nvSpPr>
        <p:spPr>
          <a:xfrm>
            <a:off x="173249" y="4008356"/>
            <a:ext cx="755512" cy="73557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52" name="Rectangle 76"/>
          <p:cNvSpPr/>
          <p:nvPr/>
        </p:nvSpPr>
        <p:spPr>
          <a:xfrm>
            <a:off x="1007823" y="4081112"/>
            <a:ext cx="30661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Эмитент получает публичную кредитную историю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Rectangle 76"/>
          <p:cNvSpPr/>
          <p:nvPr/>
        </p:nvSpPr>
        <p:spPr>
          <a:xfrm>
            <a:off x="571272" y="5155904"/>
            <a:ext cx="21687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200" dirty="0" smtClean="0"/>
              <a:t>Для </a:t>
            </a:r>
            <a:r>
              <a:rPr lang="ru-RU" sz="2200" dirty="0"/>
              <a:t>инвесторов</a:t>
            </a:r>
            <a:endParaRPr lang="en-US" sz="2200" b="1" dirty="0"/>
          </a:p>
        </p:txBody>
      </p:sp>
      <p:cxnSp>
        <p:nvCxnSpPr>
          <p:cNvPr id="59" name="Straight Connector 67"/>
          <p:cNvCxnSpPr/>
          <p:nvPr/>
        </p:nvCxnSpPr>
        <p:spPr>
          <a:xfrm>
            <a:off x="429300" y="4939981"/>
            <a:ext cx="11638875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58"/>
          <p:cNvSpPr/>
          <p:nvPr/>
        </p:nvSpPr>
        <p:spPr>
          <a:xfrm>
            <a:off x="3310837" y="5646172"/>
            <a:ext cx="755512" cy="7355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65" name="Oval 58"/>
          <p:cNvSpPr/>
          <p:nvPr/>
        </p:nvSpPr>
        <p:spPr>
          <a:xfrm>
            <a:off x="7259849" y="5606231"/>
            <a:ext cx="755512" cy="73557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66" name="Rectangle 76"/>
          <p:cNvSpPr/>
          <p:nvPr/>
        </p:nvSpPr>
        <p:spPr>
          <a:xfrm>
            <a:off x="8204143" y="5605850"/>
            <a:ext cx="403548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Распределение средств между различными финансовыми инструментами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7" name="Oval 58"/>
          <p:cNvSpPr/>
          <p:nvPr/>
        </p:nvSpPr>
        <p:spPr>
          <a:xfrm>
            <a:off x="306599" y="5646172"/>
            <a:ext cx="755512" cy="73557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68" name="Rectangle 76"/>
          <p:cNvSpPr/>
          <p:nvPr/>
        </p:nvSpPr>
        <p:spPr>
          <a:xfrm>
            <a:off x="1193744" y="5853500"/>
            <a:ext cx="134713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Ликвидность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9" name="Rectangle 76"/>
          <p:cNvSpPr/>
          <p:nvPr/>
        </p:nvSpPr>
        <p:spPr>
          <a:xfrm>
            <a:off x="4146111" y="5607278"/>
            <a:ext cx="306611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solidFill>
                  <a:schemeClr val="accent3"/>
                </a:solidFill>
              </a:rPr>
              <a:t>Доходность выше, </a:t>
            </a:r>
            <a:endParaRPr lang="ru-RU" sz="1600" b="1" dirty="0" smtClean="0">
              <a:solidFill>
                <a:schemeClr val="accent3"/>
              </a:solidFill>
            </a:endParaRPr>
          </a:p>
          <a:p>
            <a:r>
              <a:rPr lang="ru-RU" sz="1600" b="1" dirty="0" smtClean="0">
                <a:solidFill>
                  <a:schemeClr val="accent3"/>
                </a:solidFill>
              </a:rPr>
              <a:t>чем </a:t>
            </a:r>
            <a:r>
              <a:rPr lang="ru-RU" sz="1600" b="1" dirty="0" smtClean="0">
                <a:solidFill>
                  <a:schemeClr val="accent3"/>
                </a:solidFill>
              </a:rPr>
              <a:t>по депозиту в </a:t>
            </a:r>
            <a:r>
              <a:rPr lang="ru-RU" sz="1600" b="1" dirty="0" smtClean="0">
                <a:solidFill>
                  <a:schemeClr val="accent3"/>
                </a:solidFill>
              </a:rPr>
              <a:t>банке</a:t>
            </a:r>
            <a:r>
              <a:rPr lang="en-US" sz="1600" b="1" dirty="0" smtClean="0">
                <a:solidFill>
                  <a:schemeClr val="accent3"/>
                </a:solidFill>
              </a:rPr>
              <a:t> </a:t>
            </a:r>
            <a:endParaRPr lang="ru-RU" sz="1600" b="1" dirty="0" smtClean="0">
              <a:solidFill>
                <a:schemeClr val="accent3"/>
              </a:solidFill>
            </a:endParaRPr>
          </a:p>
          <a:p>
            <a:r>
              <a:rPr lang="en-US" sz="1600" b="1" dirty="0" smtClean="0">
                <a:solidFill>
                  <a:schemeClr val="accent3"/>
                </a:solidFill>
              </a:rPr>
              <a:t>(</a:t>
            </a:r>
            <a:r>
              <a:rPr lang="ru-RU" sz="1600" b="1" dirty="0" smtClean="0">
                <a:solidFill>
                  <a:schemeClr val="accent3"/>
                </a:solidFill>
              </a:rPr>
              <a:t>но выше и риск)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70" name="Freeform 66"/>
          <p:cNvSpPr>
            <a:spLocks noEditPoints="1"/>
          </p:cNvSpPr>
          <p:nvPr/>
        </p:nvSpPr>
        <p:spPr bwMode="auto">
          <a:xfrm>
            <a:off x="3471936" y="5805009"/>
            <a:ext cx="433314" cy="406362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Freeform 113"/>
          <p:cNvSpPr>
            <a:spLocks noEditPoints="1"/>
          </p:cNvSpPr>
          <p:nvPr/>
        </p:nvSpPr>
        <p:spPr bwMode="auto">
          <a:xfrm>
            <a:off x="279838" y="4178336"/>
            <a:ext cx="529787" cy="380176"/>
          </a:xfrm>
          <a:custGeom>
            <a:avLst/>
            <a:gdLst/>
            <a:ahLst/>
            <a:cxnLst>
              <a:cxn ang="0">
                <a:pos x="82" y="49"/>
              </a:cxn>
              <a:cxn ang="0">
                <a:pos x="74" y="57"/>
              </a:cxn>
              <a:cxn ang="0">
                <a:pos x="7" y="57"/>
              </a:cxn>
              <a:cxn ang="0">
                <a:pos x="0" y="49"/>
              </a:cxn>
              <a:cxn ang="0">
                <a:pos x="0" y="6"/>
              </a:cxn>
              <a:cxn ang="0">
                <a:pos x="10" y="6"/>
              </a:cxn>
              <a:cxn ang="0">
                <a:pos x="10" y="0"/>
              </a:cxn>
              <a:cxn ang="0">
                <a:pos x="82" y="0"/>
              </a:cxn>
              <a:cxn ang="0">
                <a:pos x="82" y="49"/>
              </a:cxn>
              <a:cxn ang="0">
                <a:pos x="10" y="11"/>
              </a:cxn>
              <a:cxn ang="0">
                <a:pos x="5" y="11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10" y="11"/>
              </a:cxn>
              <a:cxn ang="0">
                <a:pos x="77" y="6"/>
              </a:cxn>
              <a:cxn ang="0">
                <a:pos x="15" y="6"/>
              </a:cxn>
              <a:cxn ang="0">
                <a:pos x="15" y="49"/>
              </a:cxn>
              <a:cxn ang="0">
                <a:pos x="15" y="52"/>
              </a:cxn>
              <a:cxn ang="0">
                <a:pos x="74" y="52"/>
              </a:cxn>
              <a:cxn ang="0">
                <a:pos x="77" y="49"/>
              </a:cxn>
              <a:cxn ang="0">
                <a:pos x="77" y="6"/>
              </a:cxn>
              <a:cxn ang="0">
                <a:pos x="46" y="36"/>
              </a:cxn>
              <a:cxn ang="0">
                <a:pos x="20" y="36"/>
              </a:cxn>
              <a:cxn ang="0">
                <a:pos x="20" y="11"/>
              </a:cxn>
              <a:cxn ang="0">
                <a:pos x="46" y="11"/>
              </a:cxn>
              <a:cxn ang="0">
                <a:pos x="46" y="36"/>
              </a:cxn>
              <a:cxn ang="0">
                <a:pos x="46" y="47"/>
              </a:cxn>
              <a:cxn ang="0">
                <a:pos x="20" y="47"/>
              </a:cxn>
              <a:cxn ang="0">
                <a:pos x="20" y="42"/>
              </a:cxn>
              <a:cxn ang="0">
                <a:pos x="46" y="42"/>
              </a:cxn>
              <a:cxn ang="0">
                <a:pos x="46" y="47"/>
              </a:cxn>
              <a:cxn ang="0">
                <a:pos x="25" y="16"/>
              </a:cxn>
              <a:cxn ang="0">
                <a:pos x="25" y="31"/>
              </a:cxn>
              <a:cxn ang="0">
                <a:pos x="41" y="31"/>
              </a:cxn>
              <a:cxn ang="0">
                <a:pos x="41" y="16"/>
              </a:cxn>
              <a:cxn ang="0">
                <a:pos x="25" y="16"/>
              </a:cxn>
              <a:cxn ang="0">
                <a:pos x="72" y="16"/>
              </a:cxn>
              <a:cxn ang="0">
                <a:pos x="51" y="16"/>
              </a:cxn>
              <a:cxn ang="0">
                <a:pos x="51" y="11"/>
              </a:cxn>
              <a:cxn ang="0">
                <a:pos x="72" y="11"/>
              </a:cxn>
              <a:cxn ang="0">
                <a:pos x="72" y="16"/>
              </a:cxn>
              <a:cxn ang="0">
                <a:pos x="72" y="26"/>
              </a:cxn>
              <a:cxn ang="0">
                <a:pos x="51" y="26"/>
              </a:cxn>
              <a:cxn ang="0">
                <a:pos x="51" y="21"/>
              </a:cxn>
              <a:cxn ang="0">
                <a:pos x="72" y="21"/>
              </a:cxn>
              <a:cxn ang="0">
                <a:pos x="72" y="26"/>
              </a:cxn>
              <a:cxn ang="0">
                <a:pos x="72" y="36"/>
              </a:cxn>
              <a:cxn ang="0">
                <a:pos x="51" y="36"/>
              </a:cxn>
              <a:cxn ang="0">
                <a:pos x="51" y="31"/>
              </a:cxn>
              <a:cxn ang="0">
                <a:pos x="72" y="31"/>
              </a:cxn>
              <a:cxn ang="0">
                <a:pos x="72" y="36"/>
              </a:cxn>
              <a:cxn ang="0">
                <a:pos x="72" y="47"/>
              </a:cxn>
              <a:cxn ang="0">
                <a:pos x="51" y="47"/>
              </a:cxn>
              <a:cxn ang="0">
                <a:pos x="51" y="42"/>
              </a:cxn>
              <a:cxn ang="0">
                <a:pos x="72" y="42"/>
              </a:cxn>
              <a:cxn ang="0">
                <a:pos x="72" y="47"/>
              </a:cxn>
            </a:cxnLst>
            <a:rect l="0" t="0" r="r" b="b"/>
            <a:pathLst>
              <a:path w="82" h="57">
                <a:moveTo>
                  <a:pt x="82" y="49"/>
                </a:moveTo>
                <a:cubicBezTo>
                  <a:pt x="82" y="54"/>
                  <a:pt x="79" y="57"/>
                  <a:pt x="74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3" y="57"/>
                  <a:pt x="0" y="54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82" y="0"/>
                  <a:pt x="82" y="0"/>
                  <a:pt x="82" y="0"/>
                </a:cubicBezTo>
                <a:lnTo>
                  <a:pt x="82" y="49"/>
                </a:lnTo>
                <a:close/>
                <a:moveTo>
                  <a:pt x="10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lnTo>
                  <a:pt x="10" y="11"/>
                </a:lnTo>
                <a:close/>
                <a:moveTo>
                  <a:pt x="77" y="6"/>
                </a:moveTo>
                <a:cubicBezTo>
                  <a:pt x="15" y="6"/>
                  <a:pt x="15" y="6"/>
                  <a:pt x="15" y="6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0"/>
                  <a:pt x="15" y="51"/>
                  <a:pt x="1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6" y="52"/>
                  <a:pt x="77" y="51"/>
                  <a:pt x="77" y="49"/>
                </a:cubicBezTo>
                <a:lnTo>
                  <a:pt x="77" y="6"/>
                </a:lnTo>
                <a:close/>
                <a:moveTo>
                  <a:pt x="46" y="36"/>
                </a:moveTo>
                <a:cubicBezTo>
                  <a:pt x="20" y="36"/>
                  <a:pt x="20" y="36"/>
                  <a:pt x="20" y="36"/>
                </a:cubicBezTo>
                <a:cubicBezTo>
                  <a:pt x="20" y="11"/>
                  <a:pt x="20" y="11"/>
                  <a:pt x="20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36"/>
                </a:lnTo>
                <a:close/>
                <a:moveTo>
                  <a:pt x="46" y="47"/>
                </a:moveTo>
                <a:cubicBezTo>
                  <a:pt x="20" y="47"/>
                  <a:pt x="20" y="47"/>
                  <a:pt x="20" y="47"/>
                </a:cubicBezTo>
                <a:cubicBezTo>
                  <a:pt x="20" y="42"/>
                  <a:pt x="20" y="42"/>
                  <a:pt x="20" y="42"/>
                </a:cubicBezTo>
                <a:cubicBezTo>
                  <a:pt x="46" y="42"/>
                  <a:pt x="46" y="42"/>
                  <a:pt x="46" y="42"/>
                </a:cubicBezTo>
                <a:lnTo>
                  <a:pt x="46" y="47"/>
                </a:lnTo>
                <a:close/>
                <a:moveTo>
                  <a:pt x="25" y="16"/>
                </a:moveTo>
                <a:cubicBezTo>
                  <a:pt x="25" y="31"/>
                  <a:pt x="25" y="31"/>
                  <a:pt x="25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6"/>
                  <a:pt x="41" y="16"/>
                  <a:pt x="41" y="16"/>
                </a:cubicBezTo>
                <a:lnTo>
                  <a:pt x="25" y="16"/>
                </a:lnTo>
                <a:close/>
                <a:moveTo>
                  <a:pt x="72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51" y="11"/>
                  <a:pt x="51" y="11"/>
                  <a:pt x="51" y="11"/>
                </a:cubicBezTo>
                <a:cubicBezTo>
                  <a:pt x="72" y="11"/>
                  <a:pt x="72" y="11"/>
                  <a:pt x="72" y="11"/>
                </a:cubicBezTo>
                <a:lnTo>
                  <a:pt x="72" y="16"/>
                </a:lnTo>
                <a:close/>
                <a:moveTo>
                  <a:pt x="72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1" y="21"/>
                  <a:pt x="51" y="21"/>
                  <a:pt x="51" y="21"/>
                </a:cubicBezTo>
                <a:cubicBezTo>
                  <a:pt x="72" y="21"/>
                  <a:pt x="72" y="21"/>
                  <a:pt x="72" y="21"/>
                </a:cubicBezTo>
                <a:lnTo>
                  <a:pt x="72" y="26"/>
                </a:lnTo>
                <a:close/>
                <a:moveTo>
                  <a:pt x="72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1"/>
                  <a:pt x="51" y="31"/>
                  <a:pt x="51" y="31"/>
                </a:cubicBezTo>
                <a:cubicBezTo>
                  <a:pt x="72" y="31"/>
                  <a:pt x="72" y="31"/>
                  <a:pt x="72" y="31"/>
                </a:cubicBezTo>
                <a:lnTo>
                  <a:pt x="72" y="36"/>
                </a:lnTo>
                <a:close/>
                <a:moveTo>
                  <a:pt x="72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2"/>
                  <a:pt x="51" y="42"/>
                  <a:pt x="51" y="42"/>
                </a:cubicBezTo>
                <a:cubicBezTo>
                  <a:pt x="72" y="42"/>
                  <a:pt x="72" y="42"/>
                  <a:pt x="72" y="42"/>
                </a:cubicBezTo>
                <a:lnTo>
                  <a:pt x="72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Freeform 101"/>
          <p:cNvSpPr>
            <a:spLocks noEditPoints="1"/>
          </p:cNvSpPr>
          <p:nvPr/>
        </p:nvSpPr>
        <p:spPr bwMode="auto">
          <a:xfrm>
            <a:off x="278024" y="2155873"/>
            <a:ext cx="512551" cy="439076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120"/>
          <p:cNvSpPr>
            <a:spLocks noEditPoints="1"/>
          </p:cNvSpPr>
          <p:nvPr/>
        </p:nvSpPr>
        <p:spPr bwMode="auto">
          <a:xfrm>
            <a:off x="8364750" y="3190494"/>
            <a:ext cx="483976" cy="385062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Freeform 105"/>
          <p:cNvSpPr>
            <a:spLocks noEditPoints="1"/>
          </p:cNvSpPr>
          <p:nvPr/>
        </p:nvSpPr>
        <p:spPr bwMode="auto">
          <a:xfrm>
            <a:off x="264333" y="3109467"/>
            <a:ext cx="495087" cy="451528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5" name="Freeform 135"/>
          <p:cNvSpPr>
            <a:spLocks noEditPoints="1"/>
          </p:cNvSpPr>
          <p:nvPr/>
        </p:nvSpPr>
        <p:spPr bwMode="auto">
          <a:xfrm>
            <a:off x="4272894" y="3134361"/>
            <a:ext cx="470666" cy="40068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Freeform 124"/>
          <p:cNvSpPr>
            <a:spLocks noEditPoints="1"/>
          </p:cNvSpPr>
          <p:nvPr/>
        </p:nvSpPr>
        <p:spPr bwMode="auto">
          <a:xfrm>
            <a:off x="409883" y="5834155"/>
            <a:ext cx="547454" cy="328520"/>
          </a:xfrm>
          <a:custGeom>
            <a:avLst/>
            <a:gdLst/>
            <a:ahLst/>
            <a:cxnLst>
              <a:cxn ang="0">
                <a:pos x="68" y="43"/>
              </a:cxn>
              <a:cxn ang="0">
                <a:pos x="66" y="46"/>
              </a:cxn>
              <a:cxn ang="0">
                <a:pos x="2" y="46"/>
              </a:cxn>
              <a:cxn ang="0">
                <a:pos x="0" y="43"/>
              </a:cxn>
              <a:cxn ang="0">
                <a:pos x="0" y="2"/>
              </a:cxn>
              <a:cxn ang="0">
                <a:pos x="2" y="0"/>
              </a:cxn>
              <a:cxn ang="0">
                <a:pos x="66" y="0"/>
              </a:cxn>
              <a:cxn ang="0">
                <a:pos x="68" y="2"/>
              </a:cxn>
              <a:cxn ang="0">
                <a:pos x="68" y="43"/>
              </a:cxn>
              <a:cxn ang="0">
                <a:pos x="64" y="14"/>
              </a:cxn>
              <a:cxn ang="0">
                <a:pos x="55" y="4"/>
              </a:cxn>
              <a:cxn ang="0">
                <a:pos x="13" y="4"/>
              </a:cxn>
              <a:cxn ang="0">
                <a:pos x="4" y="14"/>
              </a:cxn>
              <a:cxn ang="0">
                <a:pos x="4" y="32"/>
              </a:cxn>
              <a:cxn ang="0">
                <a:pos x="13" y="41"/>
              </a:cxn>
              <a:cxn ang="0">
                <a:pos x="55" y="41"/>
              </a:cxn>
              <a:cxn ang="0">
                <a:pos x="64" y="32"/>
              </a:cxn>
              <a:cxn ang="0">
                <a:pos x="64" y="14"/>
              </a:cxn>
              <a:cxn ang="0">
                <a:pos x="34" y="38"/>
              </a:cxn>
              <a:cxn ang="0">
                <a:pos x="23" y="23"/>
              </a:cxn>
              <a:cxn ang="0">
                <a:pos x="34" y="8"/>
              </a:cxn>
              <a:cxn ang="0">
                <a:pos x="45" y="23"/>
              </a:cxn>
              <a:cxn ang="0">
                <a:pos x="34" y="38"/>
              </a:cxn>
              <a:cxn ang="0">
                <a:pos x="41" y="32"/>
              </a:cxn>
              <a:cxn ang="0">
                <a:pos x="41" y="28"/>
              </a:cxn>
              <a:cxn ang="0">
                <a:pos x="36" y="28"/>
              </a:cxn>
              <a:cxn ang="0">
                <a:pos x="36" y="12"/>
              </a:cxn>
              <a:cxn ang="0">
                <a:pos x="32" y="12"/>
              </a:cxn>
              <a:cxn ang="0">
                <a:pos x="27" y="17"/>
              </a:cxn>
              <a:cxn ang="0">
                <a:pos x="30" y="20"/>
              </a:cxn>
              <a:cxn ang="0">
                <a:pos x="32" y="18"/>
              </a:cxn>
              <a:cxn ang="0">
                <a:pos x="32" y="18"/>
              </a:cxn>
              <a:cxn ang="0">
                <a:pos x="32" y="28"/>
              </a:cxn>
              <a:cxn ang="0">
                <a:pos x="27" y="28"/>
              </a:cxn>
              <a:cxn ang="0">
                <a:pos x="27" y="32"/>
              </a:cxn>
              <a:cxn ang="0">
                <a:pos x="41" y="32"/>
              </a:cxn>
            </a:cxnLst>
            <a:rect l="0" t="0" r="r" b="b"/>
            <a:pathLst>
              <a:path w="68" h="46">
                <a:moveTo>
                  <a:pt x="68" y="43"/>
                </a:moveTo>
                <a:cubicBezTo>
                  <a:pt x="68" y="45"/>
                  <a:pt x="67" y="46"/>
                  <a:pt x="66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1"/>
                  <a:pt x="68" y="2"/>
                </a:cubicBezTo>
                <a:lnTo>
                  <a:pt x="68" y="43"/>
                </a:lnTo>
                <a:close/>
                <a:moveTo>
                  <a:pt x="64" y="14"/>
                </a:moveTo>
                <a:cubicBezTo>
                  <a:pt x="59" y="14"/>
                  <a:pt x="55" y="10"/>
                  <a:pt x="55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0"/>
                  <a:pt x="9" y="14"/>
                  <a:pt x="4" y="14"/>
                </a:cubicBezTo>
                <a:cubicBezTo>
                  <a:pt x="4" y="32"/>
                  <a:pt x="4" y="32"/>
                  <a:pt x="4" y="32"/>
                </a:cubicBezTo>
                <a:cubicBezTo>
                  <a:pt x="9" y="32"/>
                  <a:pt x="13" y="36"/>
                  <a:pt x="13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6"/>
                  <a:pt x="59" y="32"/>
                  <a:pt x="64" y="32"/>
                </a:cubicBezTo>
                <a:lnTo>
                  <a:pt x="64" y="14"/>
                </a:lnTo>
                <a:close/>
                <a:moveTo>
                  <a:pt x="34" y="38"/>
                </a:moveTo>
                <a:cubicBezTo>
                  <a:pt x="27" y="38"/>
                  <a:pt x="23" y="29"/>
                  <a:pt x="23" y="23"/>
                </a:cubicBezTo>
                <a:cubicBezTo>
                  <a:pt x="23" y="16"/>
                  <a:pt x="27" y="8"/>
                  <a:pt x="34" y="8"/>
                </a:cubicBezTo>
                <a:cubicBezTo>
                  <a:pt x="42" y="8"/>
                  <a:pt x="45" y="16"/>
                  <a:pt x="45" y="23"/>
                </a:cubicBezTo>
                <a:cubicBezTo>
                  <a:pt x="45" y="29"/>
                  <a:pt x="42" y="38"/>
                  <a:pt x="34" y="38"/>
                </a:cubicBezTo>
                <a:close/>
                <a:moveTo>
                  <a:pt x="41" y="32"/>
                </a:moveTo>
                <a:cubicBezTo>
                  <a:pt x="41" y="28"/>
                  <a:pt x="41" y="28"/>
                  <a:pt x="41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2"/>
                  <a:pt x="36" y="12"/>
                  <a:pt x="36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27" y="17"/>
                  <a:pt x="27" y="17"/>
                  <a:pt x="27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1" y="19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28"/>
                  <a:pt x="32" y="28"/>
                  <a:pt x="32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32"/>
                  <a:pt x="27" y="32"/>
                  <a:pt x="27" y="32"/>
                </a:cubicBezTo>
                <a:lnTo>
                  <a:pt x="41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132"/>
          <p:cNvSpPr>
            <a:spLocks noChangeAspect="1" noEditPoints="1"/>
          </p:cNvSpPr>
          <p:nvPr/>
        </p:nvSpPr>
        <p:spPr bwMode="auto">
          <a:xfrm>
            <a:off x="7383674" y="5706580"/>
            <a:ext cx="522076" cy="499376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Freeform 110"/>
          <p:cNvSpPr>
            <a:spLocks noEditPoints="1"/>
          </p:cNvSpPr>
          <p:nvPr/>
        </p:nvSpPr>
        <p:spPr bwMode="auto">
          <a:xfrm>
            <a:off x="4267133" y="2168492"/>
            <a:ext cx="427003" cy="397881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l="0" t="0" r="r" b="b"/>
            <a:pathLst>
              <a:path w="58" h="54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887587"/>
            <a:ext cx="11325225" cy="455076"/>
          </a:xfrm>
        </p:spPr>
        <p:txBody>
          <a:bodyPr/>
          <a:lstStyle/>
          <a:p>
            <a:r>
              <a:rPr lang="ru-RU" b="1" dirty="0" smtClean="0"/>
              <a:t>Процесс подготовки и размещения биржевых облигаций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/>
          </a:p>
        </p:txBody>
      </p:sp>
      <p:sp>
        <p:nvSpPr>
          <p:cNvPr id="37" name="Text Placeholder 3"/>
          <p:cNvSpPr txBox="1">
            <a:spLocks/>
          </p:cNvSpPr>
          <p:nvPr/>
        </p:nvSpPr>
        <p:spPr>
          <a:xfrm>
            <a:off x="1072060" y="1726221"/>
            <a:ext cx="2499815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Определение параметров и схемы размещения выпуска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ext Placeholder 3"/>
          <p:cNvSpPr txBox="1">
            <a:spLocks/>
          </p:cNvSpPr>
          <p:nvPr/>
        </p:nvSpPr>
        <p:spPr>
          <a:xfrm>
            <a:off x="246596" y="1795177"/>
            <a:ext cx="610745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4497913" y="1795177"/>
            <a:ext cx="686085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</a:t>
            </a:r>
          </a:p>
        </p:txBody>
      </p:sp>
      <p:sp>
        <p:nvSpPr>
          <p:cNvPr id="54" name="Text Placeholder 3"/>
          <p:cNvSpPr txBox="1">
            <a:spLocks/>
          </p:cNvSpPr>
          <p:nvPr/>
        </p:nvSpPr>
        <p:spPr>
          <a:xfrm>
            <a:off x="8638459" y="1795177"/>
            <a:ext cx="686085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</a:t>
            </a:r>
          </a:p>
        </p:txBody>
      </p:sp>
      <p:sp>
        <p:nvSpPr>
          <p:cNvPr id="60" name="Text Placeholder 3"/>
          <p:cNvSpPr txBox="1">
            <a:spLocks/>
          </p:cNvSpPr>
          <p:nvPr/>
        </p:nvSpPr>
        <p:spPr>
          <a:xfrm>
            <a:off x="208926" y="3532921"/>
            <a:ext cx="686085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</a:t>
            </a:r>
          </a:p>
        </p:txBody>
      </p:sp>
      <p:sp>
        <p:nvSpPr>
          <p:cNvPr id="64" name="Text Placeholder 3"/>
          <p:cNvSpPr txBox="1">
            <a:spLocks/>
          </p:cNvSpPr>
          <p:nvPr/>
        </p:nvSpPr>
        <p:spPr>
          <a:xfrm>
            <a:off x="4497913" y="3532921"/>
            <a:ext cx="686085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</a:t>
            </a:r>
          </a:p>
        </p:txBody>
      </p:sp>
      <p:sp>
        <p:nvSpPr>
          <p:cNvPr id="81" name="Text Placeholder 3"/>
          <p:cNvSpPr txBox="1">
            <a:spLocks/>
          </p:cNvSpPr>
          <p:nvPr/>
        </p:nvSpPr>
        <p:spPr>
          <a:xfrm>
            <a:off x="8714659" y="3532921"/>
            <a:ext cx="686085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</a:t>
            </a:r>
          </a:p>
        </p:txBody>
      </p:sp>
      <p:sp>
        <p:nvSpPr>
          <p:cNvPr id="83" name="Text Placeholder 3"/>
          <p:cNvSpPr txBox="1">
            <a:spLocks/>
          </p:cNvSpPr>
          <p:nvPr/>
        </p:nvSpPr>
        <p:spPr>
          <a:xfrm>
            <a:off x="235358" y="5367052"/>
            <a:ext cx="686085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" name="Text Placeholder 3"/>
          <p:cNvSpPr txBox="1">
            <a:spLocks/>
          </p:cNvSpPr>
          <p:nvPr/>
        </p:nvSpPr>
        <p:spPr>
          <a:xfrm>
            <a:off x="4524345" y="5367052"/>
            <a:ext cx="686085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7" name="Text Placeholder 3"/>
          <p:cNvSpPr txBox="1">
            <a:spLocks/>
          </p:cNvSpPr>
          <p:nvPr/>
        </p:nvSpPr>
        <p:spPr>
          <a:xfrm>
            <a:off x="5324730" y="1867739"/>
            <a:ext cx="2600070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Принятие решения о размещении выпуска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8" name="Text Placeholder 3"/>
          <p:cNvSpPr txBox="1">
            <a:spLocks/>
          </p:cNvSpPr>
          <p:nvPr/>
        </p:nvSpPr>
        <p:spPr>
          <a:xfrm>
            <a:off x="9434920" y="1729241"/>
            <a:ext cx="2604680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Утверждение решения              о выпуске и проспекта ценных бумаг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1" name="Text Placeholder 3"/>
          <p:cNvSpPr txBox="1">
            <a:spLocks/>
          </p:cNvSpPr>
          <p:nvPr/>
        </p:nvSpPr>
        <p:spPr>
          <a:xfrm>
            <a:off x="1072060" y="3467590"/>
            <a:ext cx="2299789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Подача на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биржу заявления допуске облигаций к торгам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" name="Text Placeholder 3"/>
          <p:cNvSpPr txBox="1">
            <a:spLocks/>
          </p:cNvSpPr>
          <p:nvPr/>
        </p:nvSpPr>
        <p:spPr>
          <a:xfrm>
            <a:off x="5324729" y="3467705"/>
            <a:ext cx="2600071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Присвоение идентификационного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номера выпуску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3" name="Text Placeholder 3"/>
          <p:cNvSpPr txBox="1">
            <a:spLocks/>
          </p:cNvSpPr>
          <p:nvPr/>
        </p:nvSpPr>
        <p:spPr>
          <a:xfrm>
            <a:off x="9501595" y="3505691"/>
            <a:ext cx="2690405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Включение облигаций  в список бумаг, допущенных к торгам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Text Placeholder 3"/>
          <p:cNvSpPr txBox="1">
            <a:spLocks/>
          </p:cNvSpPr>
          <p:nvPr/>
        </p:nvSpPr>
        <p:spPr>
          <a:xfrm>
            <a:off x="1138735" y="5588245"/>
            <a:ext cx="2890340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Размещение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облигаций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Text Placeholder 3"/>
          <p:cNvSpPr txBox="1">
            <a:spLocks/>
          </p:cNvSpPr>
          <p:nvPr/>
        </p:nvSpPr>
        <p:spPr>
          <a:xfrm>
            <a:off x="5362827" y="5310507"/>
            <a:ext cx="3904998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Раскрытие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биржей информации об итогах размещения и уведомление Банка России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69"/>
          <p:cNvSpPr/>
          <p:nvPr/>
        </p:nvSpPr>
        <p:spPr>
          <a:xfrm rot="18900000">
            <a:off x="4307035" y="2110301"/>
            <a:ext cx="3104593" cy="3104591"/>
          </a:xfrm>
          <a:prstGeom prst="roundRect">
            <a:avLst>
              <a:gd name="adj" fmla="val 2125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887587"/>
            <a:ext cx="11325225" cy="407813"/>
          </a:xfrm>
        </p:spPr>
        <p:txBody>
          <a:bodyPr/>
          <a:lstStyle/>
          <a:p>
            <a:r>
              <a:rPr lang="ru-RU" b="1" dirty="0" smtClean="0"/>
              <a:t>Барьеры для входа предприятий на облигационный рынок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grpSp>
        <p:nvGrpSpPr>
          <p:cNvPr id="35" name="Group 50"/>
          <p:cNvGrpSpPr/>
          <p:nvPr/>
        </p:nvGrpSpPr>
        <p:grpSpPr>
          <a:xfrm>
            <a:off x="3638102" y="2049926"/>
            <a:ext cx="1998783" cy="1648401"/>
            <a:chOff x="2901397" y="1304396"/>
            <a:chExt cx="1823780" cy="1800892"/>
          </a:xfrm>
        </p:grpSpPr>
        <p:sp>
          <p:nvSpPr>
            <p:cNvPr id="36" name="Rounded Rectangle 47"/>
            <p:cNvSpPr/>
            <p:nvPr/>
          </p:nvSpPr>
          <p:spPr>
            <a:xfrm>
              <a:off x="2901397" y="1377078"/>
              <a:ext cx="1823780" cy="1728210"/>
            </a:xfrm>
            <a:prstGeom prst="roundRect">
              <a:avLst>
                <a:gd name="adj" fmla="val 866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44"/>
            <p:cNvSpPr/>
            <p:nvPr/>
          </p:nvSpPr>
          <p:spPr>
            <a:xfrm>
              <a:off x="2901397" y="1304396"/>
              <a:ext cx="1823780" cy="1728210"/>
            </a:xfrm>
            <a:prstGeom prst="roundRect">
              <a:avLst>
                <a:gd name="adj" fmla="val 86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53"/>
          <p:cNvGrpSpPr/>
          <p:nvPr/>
        </p:nvGrpSpPr>
        <p:grpSpPr>
          <a:xfrm>
            <a:off x="5928745" y="2049926"/>
            <a:ext cx="1998783" cy="1648401"/>
            <a:chOff x="2901397" y="1304396"/>
            <a:chExt cx="1823780" cy="1800892"/>
          </a:xfrm>
          <a:solidFill>
            <a:schemeClr val="accent3">
              <a:lumMod val="75000"/>
            </a:schemeClr>
          </a:solidFill>
        </p:grpSpPr>
        <p:sp>
          <p:nvSpPr>
            <p:cNvPr id="41" name="Rounded Rectangle 60"/>
            <p:cNvSpPr/>
            <p:nvPr/>
          </p:nvSpPr>
          <p:spPr>
            <a:xfrm>
              <a:off x="2901397" y="1377078"/>
              <a:ext cx="1823780" cy="1728210"/>
            </a:xfrm>
            <a:prstGeom prst="roundRect">
              <a:avLst>
                <a:gd name="adj" fmla="val 86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61"/>
            <p:cNvSpPr/>
            <p:nvPr/>
          </p:nvSpPr>
          <p:spPr>
            <a:xfrm>
              <a:off x="2901397" y="1304396"/>
              <a:ext cx="1823780" cy="1728210"/>
            </a:xfrm>
            <a:prstGeom prst="roundRect">
              <a:avLst>
                <a:gd name="adj" fmla="val 86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65"/>
          <p:cNvGrpSpPr/>
          <p:nvPr/>
        </p:nvGrpSpPr>
        <p:grpSpPr>
          <a:xfrm>
            <a:off x="4771577" y="3928126"/>
            <a:ext cx="1998783" cy="1648401"/>
            <a:chOff x="2901397" y="1304396"/>
            <a:chExt cx="1823780" cy="1800892"/>
          </a:xfrm>
        </p:grpSpPr>
        <p:sp>
          <p:nvSpPr>
            <p:cNvPr id="61" name="Rounded Rectangle 66"/>
            <p:cNvSpPr/>
            <p:nvPr/>
          </p:nvSpPr>
          <p:spPr>
            <a:xfrm>
              <a:off x="2901397" y="1377078"/>
              <a:ext cx="1823780" cy="1728210"/>
            </a:xfrm>
            <a:prstGeom prst="roundRect">
              <a:avLst>
                <a:gd name="adj" fmla="val 866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ounded Rectangle 67"/>
            <p:cNvSpPr/>
            <p:nvPr/>
          </p:nvSpPr>
          <p:spPr>
            <a:xfrm>
              <a:off x="2901397" y="1304396"/>
              <a:ext cx="1823780" cy="1728210"/>
            </a:xfrm>
            <a:prstGeom prst="roundRect">
              <a:avLst>
                <a:gd name="adj" fmla="val 86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76"/>
          <p:cNvSpPr/>
          <p:nvPr/>
        </p:nvSpPr>
        <p:spPr>
          <a:xfrm>
            <a:off x="155622" y="2396612"/>
            <a:ext cx="3273378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Необходимость раскрытия информации неограниченному кругу лиц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6" name="Rectangle 76"/>
          <p:cNvSpPr/>
          <p:nvPr/>
        </p:nvSpPr>
        <p:spPr>
          <a:xfrm>
            <a:off x="8353425" y="2450545"/>
            <a:ext cx="347662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Затраты времени и ресурсов на организацию выпуска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1" name="Rectangle 76"/>
          <p:cNvSpPr/>
          <p:nvPr/>
        </p:nvSpPr>
        <p:spPr>
          <a:xfrm>
            <a:off x="442946" y="5934277"/>
            <a:ext cx="107061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Сравнительно высокая купонная ставка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для дебютных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выпусков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(в среднем выше, чем ставка по кредитам)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Freeform 66"/>
          <p:cNvSpPr>
            <a:spLocks noEditPoints="1"/>
          </p:cNvSpPr>
          <p:nvPr/>
        </p:nvSpPr>
        <p:spPr bwMode="auto">
          <a:xfrm>
            <a:off x="3929872" y="2347796"/>
            <a:ext cx="1427943" cy="95511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69"/>
          <p:cNvSpPr>
            <a:spLocks noEditPoints="1"/>
          </p:cNvSpPr>
          <p:nvPr/>
        </p:nvSpPr>
        <p:spPr bwMode="auto">
          <a:xfrm>
            <a:off x="6384313" y="2368620"/>
            <a:ext cx="1037488" cy="902526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5121956" y="4425006"/>
            <a:ext cx="1348081" cy="651819"/>
          </a:xfrm>
          <a:custGeom>
            <a:avLst/>
            <a:gdLst/>
            <a:ahLst/>
            <a:cxnLst>
              <a:cxn ang="0">
                <a:pos x="68" y="43"/>
              </a:cxn>
              <a:cxn ang="0">
                <a:pos x="66" y="46"/>
              </a:cxn>
              <a:cxn ang="0">
                <a:pos x="2" y="46"/>
              </a:cxn>
              <a:cxn ang="0">
                <a:pos x="0" y="43"/>
              </a:cxn>
              <a:cxn ang="0">
                <a:pos x="0" y="2"/>
              </a:cxn>
              <a:cxn ang="0">
                <a:pos x="2" y="0"/>
              </a:cxn>
              <a:cxn ang="0">
                <a:pos x="66" y="0"/>
              </a:cxn>
              <a:cxn ang="0">
                <a:pos x="68" y="2"/>
              </a:cxn>
              <a:cxn ang="0">
                <a:pos x="68" y="43"/>
              </a:cxn>
              <a:cxn ang="0">
                <a:pos x="64" y="14"/>
              </a:cxn>
              <a:cxn ang="0">
                <a:pos x="55" y="4"/>
              </a:cxn>
              <a:cxn ang="0">
                <a:pos x="13" y="4"/>
              </a:cxn>
              <a:cxn ang="0">
                <a:pos x="4" y="14"/>
              </a:cxn>
              <a:cxn ang="0">
                <a:pos x="4" y="32"/>
              </a:cxn>
              <a:cxn ang="0">
                <a:pos x="13" y="41"/>
              </a:cxn>
              <a:cxn ang="0">
                <a:pos x="55" y="41"/>
              </a:cxn>
              <a:cxn ang="0">
                <a:pos x="64" y="32"/>
              </a:cxn>
              <a:cxn ang="0">
                <a:pos x="64" y="14"/>
              </a:cxn>
              <a:cxn ang="0">
                <a:pos x="34" y="38"/>
              </a:cxn>
              <a:cxn ang="0">
                <a:pos x="23" y="23"/>
              </a:cxn>
              <a:cxn ang="0">
                <a:pos x="34" y="8"/>
              </a:cxn>
              <a:cxn ang="0">
                <a:pos x="45" y="23"/>
              </a:cxn>
              <a:cxn ang="0">
                <a:pos x="34" y="38"/>
              </a:cxn>
              <a:cxn ang="0">
                <a:pos x="41" y="32"/>
              </a:cxn>
              <a:cxn ang="0">
                <a:pos x="41" y="28"/>
              </a:cxn>
              <a:cxn ang="0">
                <a:pos x="36" y="28"/>
              </a:cxn>
              <a:cxn ang="0">
                <a:pos x="36" y="12"/>
              </a:cxn>
              <a:cxn ang="0">
                <a:pos x="32" y="12"/>
              </a:cxn>
              <a:cxn ang="0">
                <a:pos x="27" y="17"/>
              </a:cxn>
              <a:cxn ang="0">
                <a:pos x="30" y="20"/>
              </a:cxn>
              <a:cxn ang="0">
                <a:pos x="32" y="18"/>
              </a:cxn>
              <a:cxn ang="0">
                <a:pos x="32" y="18"/>
              </a:cxn>
              <a:cxn ang="0">
                <a:pos x="32" y="28"/>
              </a:cxn>
              <a:cxn ang="0">
                <a:pos x="27" y="28"/>
              </a:cxn>
              <a:cxn ang="0">
                <a:pos x="27" y="32"/>
              </a:cxn>
              <a:cxn ang="0">
                <a:pos x="41" y="32"/>
              </a:cxn>
            </a:cxnLst>
            <a:rect l="0" t="0" r="r" b="b"/>
            <a:pathLst>
              <a:path w="68" h="46">
                <a:moveTo>
                  <a:pt x="68" y="43"/>
                </a:moveTo>
                <a:cubicBezTo>
                  <a:pt x="68" y="45"/>
                  <a:pt x="67" y="46"/>
                  <a:pt x="66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1"/>
                  <a:pt x="68" y="2"/>
                </a:cubicBezTo>
                <a:lnTo>
                  <a:pt x="68" y="43"/>
                </a:lnTo>
                <a:close/>
                <a:moveTo>
                  <a:pt x="64" y="14"/>
                </a:moveTo>
                <a:cubicBezTo>
                  <a:pt x="59" y="14"/>
                  <a:pt x="55" y="10"/>
                  <a:pt x="55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0"/>
                  <a:pt x="9" y="14"/>
                  <a:pt x="4" y="14"/>
                </a:cubicBezTo>
                <a:cubicBezTo>
                  <a:pt x="4" y="32"/>
                  <a:pt x="4" y="32"/>
                  <a:pt x="4" y="32"/>
                </a:cubicBezTo>
                <a:cubicBezTo>
                  <a:pt x="9" y="32"/>
                  <a:pt x="13" y="36"/>
                  <a:pt x="13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6"/>
                  <a:pt x="59" y="32"/>
                  <a:pt x="64" y="32"/>
                </a:cubicBezTo>
                <a:lnTo>
                  <a:pt x="64" y="14"/>
                </a:lnTo>
                <a:close/>
                <a:moveTo>
                  <a:pt x="34" y="38"/>
                </a:moveTo>
                <a:cubicBezTo>
                  <a:pt x="27" y="38"/>
                  <a:pt x="23" y="29"/>
                  <a:pt x="23" y="23"/>
                </a:cubicBezTo>
                <a:cubicBezTo>
                  <a:pt x="23" y="16"/>
                  <a:pt x="27" y="8"/>
                  <a:pt x="34" y="8"/>
                </a:cubicBezTo>
                <a:cubicBezTo>
                  <a:pt x="42" y="8"/>
                  <a:pt x="45" y="16"/>
                  <a:pt x="45" y="23"/>
                </a:cubicBezTo>
                <a:cubicBezTo>
                  <a:pt x="45" y="29"/>
                  <a:pt x="42" y="38"/>
                  <a:pt x="34" y="38"/>
                </a:cubicBezTo>
                <a:close/>
                <a:moveTo>
                  <a:pt x="41" y="32"/>
                </a:moveTo>
                <a:cubicBezTo>
                  <a:pt x="41" y="28"/>
                  <a:pt x="41" y="28"/>
                  <a:pt x="41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2"/>
                  <a:pt x="36" y="12"/>
                  <a:pt x="36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27" y="17"/>
                  <a:pt x="27" y="17"/>
                  <a:pt x="27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1" y="19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28"/>
                  <a:pt x="32" y="28"/>
                  <a:pt x="32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32"/>
                  <a:pt x="27" y="32"/>
                  <a:pt x="27" y="32"/>
                </a:cubicBezTo>
                <a:lnTo>
                  <a:pt x="41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887587"/>
            <a:ext cx="11325225" cy="455076"/>
          </a:xfrm>
        </p:spPr>
        <p:txBody>
          <a:bodyPr/>
          <a:lstStyle/>
          <a:p>
            <a:r>
              <a:rPr lang="ru-RU" b="1" dirty="0" smtClean="0"/>
              <a:t>Пул </a:t>
            </a:r>
            <a:r>
              <a:rPr lang="ru-RU" b="1" dirty="0" err="1" smtClean="0"/>
              <a:t>соорганизаторов</a:t>
            </a:r>
            <a:r>
              <a:rPr lang="ru-RU" b="1" dirty="0" smtClean="0"/>
              <a:t>  и единый информационный центр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/>
          </a:p>
        </p:txBody>
      </p:sp>
      <p:sp>
        <p:nvSpPr>
          <p:cNvPr id="23" name="Sev01"/>
          <p:cNvSpPr/>
          <p:nvPr/>
        </p:nvSpPr>
        <p:spPr>
          <a:xfrm>
            <a:off x="2259992" y="2141223"/>
            <a:ext cx="1612996" cy="1612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53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7" name="Sev03"/>
          <p:cNvSpPr/>
          <p:nvPr/>
        </p:nvSpPr>
        <p:spPr>
          <a:xfrm>
            <a:off x="8362816" y="2148845"/>
            <a:ext cx="1612996" cy="16129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5300" dirty="0">
              <a:solidFill>
                <a:schemeClr val="accent3">
                  <a:lumMod val="50000"/>
                </a:schemeClr>
              </a:solidFill>
              <a:latin typeface="FontAwesome" pitchFamily="2" charset="0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24600" y="3808083"/>
            <a:ext cx="5791200" cy="25207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chemeClr val="accent3"/>
                </a:solidFill>
              </a:rPr>
              <a:t>Единый </a:t>
            </a:r>
          </a:p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chemeClr val="accent3"/>
                </a:solidFill>
              </a:rPr>
              <a:t>информационный центр</a:t>
            </a:r>
          </a:p>
          <a:p>
            <a:pPr algn="ctr"/>
            <a:endParaRPr lang="ru-RU" dirty="0"/>
          </a:p>
          <a:p>
            <a:pPr algn="ctr">
              <a:lnSpc>
                <a:spcPct val="114000"/>
              </a:lnSpc>
            </a:pPr>
            <a:r>
              <a:rPr lang="ru-RU" dirty="0"/>
              <a:t>На сайте ТПП РТ (</a:t>
            </a:r>
            <a:r>
              <a:rPr lang="en-US" dirty="0">
                <a:hlinkClick r:id="rId3"/>
              </a:rPr>
              <a:t>www</a:t>
            </a:r>
            <a:r>
              <a:rPr lang="ru-RU" dirty="0">
                <a:hlinkClick r:id="rId3"/>
              </a:rPr>
              <a:t>.</a:t>
            </a:r>
            <a:r>
              <a:rPr lang="en-US" dirty="0" err="1">
                <a:hlinkClick r:id="rId3"/>
              </a:rPr>
              <a:t>tpprt</a:t>
            </a:r>
            <a:r>
              <a:rPr lang="ru-RU" dirty="0">
                <a:hlinkClick r:id="rId3"/>
              </a:rPr>
              <a:t>.</a:t>
            </a:r>
            <a:r>
              <a:rPr lang="en-US" dirty="0" err="1">
                <a:hlinkClick r:id="rId3"/>
              </a:rPr>
              <a:t>ru</a:t>
            </a:r>
            <a:r>
              <a:rPr lang="ru-RU" dirty="0"/>
              <a:t>) функционирует единый информационный центр </a:t>
            </a:r>
            <a:r>
              <a:rPr lang="ru-RU" dirty="0" smtClean="0"/>
              <a:t>(</a:t>
            </a:r>
            <a:r>
              <a:rPr lang="ru-RU" u="sng" dirty="0"/>
              <a:t>раздел «Развитие рынка облигаций»</a:t>
            </a:r>
            <a:r>
              <a:rPr lang="ru-RU" dirty="0"/>
              <a:t>), где представлена контактная информация участников </a:t>
            </a:r>
            <a:r>
              <a:rPr lang="ru-RU" dirty="0" smtClean="0"/>
              <a:t>Пула, </a:t>
            </a:r>
            <a:r>
              <a:rPr lang="ru-RU" dirty="0"/>
              <a:t>брошюры по </a:t>
            </a:r>
            <a:r>
              <a:rPr lang="ru-RU" dirty="0" smtClean="0"/>
              <a:t>облигациям </a:t>
            </a:r>
            <a:r>
              <a:rPr lang="ru-RU" dirty="0"/>
              <a:t>и иные информационные материалы.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625" y="3871905"/>
            <a:ext cx="5962650" cy="24899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Пул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соорганизаторов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размещения облигаций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14000"/>
              </a:lnSpc>
            </a:pPr>
            <a:r>
              <a:rPr lang="ru-RU" dirty="0" smtClean="0"/>
              <a:t>В </a:t>
            </a:r>
            <a:r>
              <a:rPr lang="ru-RU" dirty="0"/>
              <a:t>Республике Татарстан сформирован </a:t>
            </a:r>
            <a:r>
              <a:rPr lang="ru-RU" dirty="0" smtClean="0"/>
              <a:t>Пул, в состав которого вошли крупные </a:t>
            </a:r>
            <a:r>
              <a:rPr lang="ru-RU" dirty="0"/>
              <a:t>региональные банки, представительства и филиалы федеральных </a:t>
            </a:r>
            <a:r>
              <a:rPr lang="ru-RU" dirty="0" smtClean="0"/>
              <a:t>банков, </a:t>
            </a:r>
            <a:r>
              <a:rPr lang="ru-RU" dirty="0"/>
              <a:t>инвестиционные консультанты и </a:t>
            </a:r>
            <a:r>
              <a:rPr lang="ru-RU" dirty="0" smtClean="0"/>
              <a:t>другие </a:t>
            </a:r>
            <a:r>
              <a:rPr lang="ru-RU" dirty="0"/>
              <a:t>участники финансового рынка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5" name="Freeform 130"/>
          <p:cNvSpPr>
            <a:spLocks noEditPoints="1"/>
          </p:cNvSpPr>
          <p:nvPr/>
        </p:nvSpPr>
        <p:spPr bwMode="auto">
          <a:xfrm>
            <a:off x="8657017" y="2481266"/>
            <a:ext cx="1024591" cy="869786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Freeform 135"/>
          <p:cNvSpPr>
            <a:spLocks noEditPoints="1"/>
          </p:cNvSpPr>
          <p:nvPr/>
        </p:nvSpPr>
        <p:spPr bwMode="auto">
          <a:xfrm>
            <a:off x="2555492" y="2472092"/>
            <a:ext cx="985016" cy="951257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58"/>
          <p:cNvSpPr/>
          <p:nvPr/>
        </p:nvSpPr>
        <p:spPr>
          <a:xfrm>
            <a:off x="4102112" y="3855472"/>
            <a:ext cx="755512" cy="7355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8" name="Oval 58"/>
          <p:cNvSpPr/>
          <p:nvPr/>
        </p:nvSpPr>
        <p:spPr>
          <a:xfrm>
            <a:off x="7898024" y="3825056"/>
            <a:ext cx="755512" cy="73557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887587"/>
            <a:ext cx="11325225" cy="426864"/>
          </a:xfrm>
        </p:spPr>
        <p:txBody>
          <a:bodyPr/>
          <a:lstStyle/>
          <a:p>
            <a:r>
              <a:rPr lang="ru-RU" b="1" dirty="0" smtClean="0"/>
              <a:t>Постановление Правительства РФ от 30.04.2019 № 532  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/>
          </a:p>
        </p:txBody>
      </p:sp>
      <p:sp>
        <p:nvSpPr>
          <p:cNvPr id="43" name="Rectangle 76"/>
          <p:cNvSpPr/>
          <p:nvPr/>
        </p:nvSpPr>
        <p:spPr>
          <a:xfrm>
            <a:off x="8842319" y="3805625"/>
            <a:ext cx="326395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Не возбуждено производство по делу о несостоятельности (банкротству)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Oval 58"/>
          <p:cNvSpPr/>
          <p:nvPr/>
        </p:nvSpPr>
        <p:spPr>
          <a:xfrm>
            <a:off x="173249" y="3855472"/>
            <a:ext cx="755512" cy="73557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1" name="Rectangle 76"/>
          <p:cNvSpPr/>
          <p:nvPr/>
        </p:nvSpPr>
        <p:spPr>
          <a:xfrm>
            <a:off x="504596" y="1545929"/>
            <a:ext cx="9668104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200" dirty="0" smtClean="0"/>
              <a:t>Предусматривает следующие субсидии по </a:t>
            </a:r>
            <a:r>
              <a:rPr lang="ru-RU" sz="2200" dirty="0"/>
              <a:t>облигациям:</a:t>
            </a:r>
          </a:p>
          <a:p>
            <a:r>
              <a:rPr lang="ru-RU" sz="2200" dirty="0"/>
              <a:t>1. На выплату купона по облигациям – до 70% выплат.</a:t>
            </a:r>
          </a:p>
          <a:p>
            <a:r>
              <a:rPr lang="ru-RU" sz="2200" dirty="0"/>
              <a:t>2. На затраты на размещение облигаций – до 1,5 млн рублей.</a:t>
            </a:r>
          </a:p>
        </p:txBody>
      </p:sp>
      <p:sp>
        <p:nvSpPr>
          <p:cNvPr id="33" name="Rectangle 76"/>
          <p:cNvSpPr/>
          <p:nvPr/>
        </p:nvSpPr>
        <p:spPr>
          <a:xfrm>
            <a:off x="1060393" y="4043750"/>
            <a:ext cx="267219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Я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вляется субъектом МСП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Rectangle 76"/>
          <p:cNvSpPr/>
          <p:nvPr/>
        </p:nvSpPr>
        <p:spPr>
          <a:xfrm>
            <a:off x="4936686" y="3956803"/>
            <a:ext cx="30661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solidFill>
                  <a:schemeClr val="accent3"/>
                </a:solidFill>
              </a:rPr>
              <a:t>Обладает статусом налогового резидента РФ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36" name="Oval 58"/>
          <p:cNvSpPr/>
          <p:nvPr/>
        </p:nvSpPr>
        <p:spPr>
          <a:xfrm>
            <a:off x="173249" y="5316021"/>
            <a:ext cx="755512" cy="73557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46" name="Rectangle 76"/>
          <p:cNvSpPr/>
          <p:nvPr/>
        </p:nvSpPr>
        <p:spPr>
          <a:xfrm>
            <a:off x="1060392" y="5172844"/>
            <a:ext cx="305440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Отсутствует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просроченная задолженность по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налогам, сборам и иным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платежам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в бюджеты РФ</a:t>
            </a:r>
          </a:p>
        </p:txBody>
      </p:sp>
      <p:sp>
        <p:nvSpPr>
          <p:cNvPr id="47" name="Oval 58"/>
          <p:cNvSpPr/>
          <p:nvPr/>
        </p:nvSpPr>
        <p:spPr>
          <a:xfrm>
            <a:off x="4156499" y="5299169"/>
            <a:ext cx="755512" cy="735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48" name="Rectangle 76"/>
          <p:cNvSpPr/>
          <p:nvPr/>
        </p:nvSpPr>
        <p:spPr>
          <a:xfrm>
            <a:off x="5043642" y="5251242"/>
            <a:ext cx="305440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Доля иностранных ЮЛ в уставном капитале не превышает 50%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49" name="Oval 58"/>
          <p:cNvSpPr/>
          <p:nvPr/>
        </p:nvSpPr>
        <p:spPr>
          <a:xfrm>
            <a:off x="7907549" y="5222969"/>
            <a:ext cx="755512" cy="7355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50" name="Rectangle 76"/>
          <p:cNvSpPr/>
          <p:nvPr/>
        </p:nvSpPr>
        <p:spPr>
          <a:xfrm>
            <a:off x="8861369" y="5159563"/>
            <a:ext cx="324490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solidFill>
                  <a:schemeClr val="accent3"/>
                </a:solidFill>
              </a:rPr>
              <a:t>Не является </a:t>
            </a:r>
            <a:r>
              <a:rPr lang="ru-RU" sz="1600" b="1" dirty="0" err="1" smtClean="0">
                <a:solidFill>
                  <a:schemeClr val="accent3"/>
                </a:solidFill>
              </a:rPr>
              <a:t>микрофинансовой</a:t>
            </a:r>
            <a:r>
              <a:rPr lang="ru-RU" sz="1600" b="1" dirty="0" smtClean="0">
                <a:solidFill>
                  <a:schemeClr val="accent3"/>
                </a:solidFill>
              </a:rPr>
              <a:t> организацией и лизинговой компанией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cxnSp>
        <p:nvCxnSpPr>
          <p:cNvPr id="59" name="Straight Connector 67"/>
          <p:cNvCxnSpPr/>
          <p:nvPr/>
        </p:nvCxnSpPr>
        <p:spPr>
          <a:xfrm>
            <a:off x="319909" y="3025456"/>
            <a:ext cx="11638875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76"/>
          <p:cNvSpPr/>
          <p:nvPr/>
        </p:nvSpPr>
        <p:spPr>
          <a:xfrm>
            <a:off x="551005" y="3365204"/>
            <a:ext cx="318157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200" dirty="0" smtClean="0"/>
              <a:t>Требования к эмитенту</a:t>
            </a:r>
            <a:endParaRPr lang="en-US" sz="2200" b="1" dirty="0"/>
          </a:p>
        </p:txBody>
      </p:sp>
      <p:grpSp>
        <p:nvGrpSpPr>
          <p:cNvPr id="38" name="Group 78"/>
          <p:cNvGrpSpPr/>
          <p:nvPr/>
        </p:nvGrpSpPr>
        <p:grpSpPr>
          <a:xfrm>
            <a:off x="301034" y="5379904"/>
            <a:ext cx="499942" cy="532664"/>
            <a:chOff x="3291055" y="1604118"/>
            <a:chExt cx="552452" cy="760475"/>
          </a:xfrm>
          <a:solidFill>
            <a:schemeClr val="bg1"/>
          </a:solidFill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3291055" y="1604118"/>
              <a:ext cx="552452" cy="760475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3"/>
                </a:cxn>
                <a:cxn ang="0">
                  <a:pos x="43" y="13"/>
                </a:cxn>
                <a:cxn ang="0">
                  <a:pos x="44" y="9"/>
                </a:cxn>
                <a:cxn ang="0">
                  <a:pos x="36" y="0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2" y="13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5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5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1" y="9"/>
                </a:cxn>
                <a:cxn ang="0">
                  <a:pos x="36" y="3"/>
                </a:cxn>
                <a:cxn ang="0">
                  <a:pos x="41" y="9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31" y="9"/>
                </a:cxn>
                <a:cxn ang="0">
                  <a:pos x="66" y="91"/>
                </a:cxn>
                <a:cxn ang="0">
                  <a:pos x="61" y="95"/>
                </a:cxn>
                <a:cxn ang="0">
                  <a:pos x="11" y="95"/>
                </a:cxn>
                <a:cxn ang="0">
                  <a:pos x="7" y="91"/>
                </a:cxn>
                <a:cxn ang="0">
                  <a:pos x="7" y="31"/>
                </a:cxn>
                <a:cxn ang="0">
                  <a:pos x="11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1" y="26"/>
                </a:cxn>
                <a:cxn ang="0">
                  <a:pos x="66" y="31"/>
                </a:cxn>
                <a:cxn ang="0">
                  <a:pos x="66" y="91"/>
                </a:cxn>
                <a:cxn ang="0">
                  <a:pos x="66" y="91"/>
                </a:cxn>
                <a:cxn ang="0">
                  <a:pos x="66" y="91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5"/>
                    <a:pt x="53" y="13"/>
                    <a:pt x="51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1"/>
                    <a:pt x="44" y="10"/>
                    <a:pt x="44" y="9"/>
                  </a:cubicBezTo>
                  <a:cubicBezTo>
                    <a:pt x="44" y="4"/>
                    <a:pt x="40" y="0"/>
                    <a:pt x="36" y="0"/>
                  </a:cubicBezTo>
                  <a:cubicBezTo>
                    <a:pt x="31" y="0"/>
                    <a:pt x="27" y="4"/>
                    <a:pt x="27" y="9"/>
                  </a:cubicBezTo>
                  <a:cubicBezTo>
                    <a:pt x="27" y="10"/>
                    <a:pt x="27" y="11"/>
                    <a:pt x="28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7" y="15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3"/>
                    <a:pt x="0" y="2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3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1" y="9"/>
                  </a:moveTo>
                  <a:cubicBezTo>
                    <a:pt x="31" y="6"/>
                    <a:pt x="33" y="3"/>
                    <a:pt x="36" y="3"/>
                  </a:cubicBezTo>
                  <a:cubicBezTo>
                    <a:pt x="38" y="3"/>
                    <a:pt x="41" y="6"/>
                    <a:pt x="41" y="9"/>
                  </a:cubicBezTo>
                  <a:cubicBezTo>
                    <a:pt x="41" y="10"/>
                    <a:pt x="40" y="12"/>
                    <a:pt x="39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2"/>
                    <a:pt x="31" y="10"/>
                    <a:pt x="31" y="9"/>
                  </a:cubicBezTo>
                  <a:close/>
                  <a:moveTo>
                    <a:pt x="66" y="91"/>
                  </a:moveTo>
                  <a:cubicBezTo>
                    <a:pt x="66" y="94"/>
                    <a:pt x="64" y="95"/>
                    <a:pt x="61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7" y="94"/>
                    <a:pt x="7" y="9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9" y="26"/>
                    <a:pt x="11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4" y="26"/>
                    <a:pt x="66" y="28"/>
                    <a:pt x="66" y="31"/>
                  </a:cubicBezTo>
                  <a:lnTo>
                    <a:pt x="66" y="91"/>
                  </a:lnTo>
                  <a:close/>
                  <a:moveTo>
                    <a:pt x="66" y="91"/>
                  </a:moveTo>
                  <a:cubicBezTo>
                    <a:pt x="66" y="91"/>
                    <a:pt x="66" y="91"/>
                    <a:pt x="66" y="9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3396771" y="1872387"/>
              <a:ext cx="90939" cy="8980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3518402" y="1895122"/>
              <a:ext cx="211432" cy="443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24" y="6"/>
                </a:cxn>
                <a:cxn ang="0">
                  <a:pos x="28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6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8" y="5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3396771" y="1999701"/>
              <a:ext cx="90939" cy="8980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10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3518402" y="2021299"/>
              <a:ext cx="211432" cy="5229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7"/>
                </a:cxn>
                <a:cxn ang="0">
                  <a:pos x="24" y="7"/>
                </a:cxn>
                <a:cxn ang="0">
                  <a:pos x="28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7"/>
                    <a:pt x="28" y="5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0"/>
            <p:cNvSpPr>
              <a:spLocks noEditPoints="1"/>
            </p:cNvSpPr>
            <p:nvPr/>
          </p:nvSpPr>
          <p:spPr bwMode="auto">
            <a:xfrm>
              <a:off x="3396771" y="2133836"/>
              <a:ext cx="90939" cy="96622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0"/>
                    <a:pt x="9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7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11"/>
            <p:cNvSpPr>
              <a:spLocks noEditPoints="1"/>
            </p:cNvSpPr>
            <p:nvPr/>
          </p:nvSpPr>
          <p:spPr bwMode="auto">
            <a:xfrm>
              <a:off x="3518402" y="2156571"/>
              <a:ext cx="211432" cy="5229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24" y="7"/>
                </a:cxn>
                <a:cxn ang="0">
                  <a:pos x="28" y="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7"/>
                    <a:pt x="28" y="5"/>
                    <a:pt x="28" y="4"/>
                  </a:cubicBezTo>
                  <a:cubicBezTo>
                    <a:pt x="28" y="2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5" name="Freeform 120"/>
          <p:cNvSpPr>
            <a:spLocks noEditPoints="1"/>
          </p:cNvSpPr>
          <p:nvPr/>
        </p:nvSpPr>
        <p:spPr bwMode="auto">
          <a:xfrm>
            <a:off x="271361" y="4005650"/>
            <a:ext cx="559288" cy="367882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24"/>
          <p:cNvSpPr>
            <a:spLocks noEditPoints="1"/>
          </p:cNvSpPr>
          <p:nvPr/>
        </p:nvSpPr>
        <p:spPr bwMode="auto">
          <a:xfrm>
            <a:off x="8059949" y="3943597"/>
            <a:ext cx="426826" cy="477073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Freeform 83"/>
          <p:cNvSpPr>
            <a:spLocks noEditPoints="1"/>
          </p:cNvSpPr>
          <p:nvPr/>
        </p:nvSpPr>
        <p:spPr bwMode="auto">
          <a:xfrm>
            <a:off x="4265221" y="3971838"/>
            <a:ext cx="440130" cy="483795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Freeform 56"/>
          <p:cNvSpPr>
            <a:spLocks noEditPoints="1"/>
          </p:cNvSpPr>
          <p:nvPr/>
        </p:nvSpPr>
        <p:spPr bwMode="auto">
          <a:xfrm>
            <a:off x="4255598" y="5379904"/>
            <a:ext cx="557313" cy="54322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23"/>
          <p:cNvSpPr>
            <a:spLocks noEditPoints="1"/>
          </p:cNvSpPr>
          <p:nvPr/>
        </p:nvSpPr>
        <p:spPr bwMode="auto">
          <a:xfrm>
            <a:off x="8053398" y="5365743"/>
            <a:ext cx="471477" cy="409169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b="1" dirty="0" smtClean="0"/>
              <a:t>Спасибо за внимание!</a:t>
            </a:r>
            <a:endParaRPr lang="ru-RU" sz="2800" dirty="0"/>
          </a:p>
          <a:p>
            <a:endParaRPr lang="ru-RU" sz="3600" dirty="0"/>
          </a:p>
        </p:txBody>
      </p:sp>
      <p:pic>
        <p:nvPicPr>
          <p:cNvPr id="5" name="Picture 2" descr="C:\Users\Aleskarovrv\Desktop\s1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r="8362" b="4618"/>
          <a:stretch/>
        </p:blipFill>
        <p:spPr bwMode="auto">
          <a:xfrm>
            <a:off x="5943601" y="0"/>
            <a:ext cx="6248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2F2C4B-7588-4E2D-BE12-CB9236ACE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F23B325-0B0D-4C05-9884-135B958DE8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9CCFE2-ACFF-4CFC-AF6B-08A6EBE99996}">
  <ds:schemaRefs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9776</TotalTime>
  <Words>453</Words>
  <Application>Microsoft Office PowerPoint</Application>
  <PresentationFormat>Произвольный</PresentationFormat>
  <Paragraphs>82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Специальное оформление</vt:lpstr>
      <vt:lpstr>Презентация PowerPoint</vt:lpstr>
      <vt:lpstr>Корпоративные облигации и их основные свойства</vt:lpstr>
      <vt:lpstr>Преимущества корпоративных облигаций</vt:lpstr>
      <vt:lpstr>Процесс подготовки и размещения биржевых облигаций</vt:lpstr>
      <vt:lpstr>Барьеры для входа предприятий на облигационный рынок</vt:lpstr>
      <vt:lpstr>Пул соорганизаторов  и единый информационный центр</vt:lpstr>
      <vt:lpstr>Постановление Правительства РФ от 30.04.2019 № 532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Якупов Ильшат Фанисович</cp:lastModifiedBy>
  <cp:revision>687</cp:revision>
  <cp:lastPrinted>2019-07-30T11:29:41Z</cp:lastPrinted>
  <dcterms:created xsi:type="dcterms:W3CDTF">2018-11-05T17:34:13Z</dcterms:created>
  <dcterms:modified xsi:type="dcterms:W3CDTF">2019-09-03T15:35:59Z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